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0"/>
  </p:notesMasterIdLst>
  <p:sldIdLst>
    <p:sldId id="256" r:id="rId3"/>
    <p:sldId id="320" r:id="rId4"/>
    <p:sldId id="330" r:id="rId5"/>
    <p:sldId id="319" r:id="rId6"/>
    <p:sldId id="336" r:id="rId7"/>
    <p:sldId id="321" r:id="rId8"/>
    <p:sldId id="311" r:id="rId9"/>
    <p:sldId id="324" r:id="rId10"/>
    <p:sldId id="318" r:id="rId11"/>
    <p:sldId id="332" r:id="rId12"/>
    <p:sldId id="334" r:id="rId13"/>
    <p:sldId id="333" r:id="rId14"/>
    <p:sldId id="335" r:id="rId15"/>
    <p:sldId id="337" r:id="rId16"/>
    <p:sldId id="301" r:id="rId17"/>
    <p:sldId id="329" r:id="rId18"/>
    <p:sldId id="296"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DT" initials="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71" autoAdjust="0"/>
  </p:normalViewPr>
  <p:slideViewPr>
    <p:cSldViewPr>
      <p:cViewPr>
        <p:scale>
          <a:sx n="77" d="100"/>
          <a:sy n="77" d="100"/>
        </p:scale>
        <p:origin x="-1296" y="20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1-14T17:40:19.573" idx="1">
    <p:pos x="10" y="10"/>
    <p:text>I DATI EVIDENZIANO CHE LE IMPRESE CHE PUNTANO SULL'INTERANZIONALIZZAZIONE TENDONO A CRESCERE IN MISURA MAGGIORE TALE TENDENZA SI RAFFORZA NEL CASO IN CUI LE STESSE SIANO ANCHE ATTIVE IN TEMA DI R&amp;S.</p:text>
  </p:cm>
  <p:cm authorId="0" dt="2013-11-14T18:12:42.302" idx="8">
    <p:pos x="146" y="146"/>
    <p:text>Come di diceva prima, questa slide mostra chiarmente che le imprese italiane che puntano su internazionalizzazione ed innovazione sono crescite di più anche durante la crisi.</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11-14T17:45:48.989" idx="2">
    <p:pos x="10" y="-162"/>
    <p:text>E' EVIDENTE CHE LE ECONOMIE MATURANO STENTANO A TROVARE PERCORSI DI CRESCITA PER IL LORO PIL.
LE ECONOMIE EMERGENTI VEDONO ANCHE IN PROSPETTIVA PREVISIONI DI SVILUPPO PIU' ROBUSTE. 
LA CONSIDERAZIONE OVVIA E CONSEGUENTE E' CHE SAREBBE UTILE ED OPPORTUNO FARE IN MODO CHE LE NOSTRE IMPRESE POSSANO ESSERE PRESENTI IN QUEI MERCATI PER BENEFICIARE DELLE MAGGIORI POSSIBILTA' DI SVILUPPO CHE ESSI PRESENTANO.
OCCORE TUTTAVIA EVIDENZIARE, A SCANSO DI EQUIVOCI, CHE IN TERMINI ASSOLUTI, ALLE ECONOMIE AVANZATE APPARTIENE ANCORA, CIRCA IL 50% DEL PIL MONDIALE.
PER I BRIC, LA PARTECIPAZIONE ALLA COSTRUZIONE DEL PIL MONDIALE, ANCHE SE IN COSTANTE CRESCITA, AMMONTA ANCORA A CIRCA IL 30%.</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01724B-F004-485F-B91A-8C8CF9FBB21F}" type="datetimeFigureOut">
              <a:rPr lang="it-IT" smtClean="0"/>
              <a:t>16/04/2014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F154B1-D62C-41E0-87A9-2AECA39ADDC3}" type="slidenum">
              <a:rPr lang="it-IT" smtClean="0"/>
              <a:t>‹N›</a:t>
            </a:fld>
            <a:endParaRPr lang="it-IT"/>
          </a:p>
        </p:txBody>
      </p:sp>
    </p:spTree>
    <p:extLst>
      <p:ext uri="{BB962C8B-B14F-4D97-AF65-F5344CB8AC3E}">
        <p14:creationId xmlns:p14="http://schemas.microsoft.com/office/powerpoint/2010/main" val="242557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extLst/>
          </a:lstStyle>
          <a:p>
            <a:fld id="{1A286260-C11A-4D8C-9884-E86547F2C7DC}" type="datetime1">
              <a:rPr lang="it-IT" smtClean="0"/>
              <a:t>16/04/2014</a:t>
            </a:fld>
            <a:endParaRPr lang="it-IT"/>
          </a:p>
        </p:txBody>
      </p:sp>
      <p:sp>
        <p:nvSpPr>
          <p:cNvPr id="8" name="Segnaposto piè di pagina 7"/>
          <p:cNvSpPr>
            <a:spLocks noGrp="1"/>
          </p:cNvSpPr>
          <p:nvPr>
            <p:ph type="ftr" sz="quarter" idx="11"/>
          </p:nvPr>
        </p:nvSpPr>
        <p:spPr/>
        <p:txBody>
          <a:bodyPr/>
          <a:lstStyle>
            <a:extLst/>
          </a:lstStyle>
          <a:p>
            <a:r>
              <a:rPr lang="it-IT" smtClean="0"/>
              <a:t>Dott. Enzo Tucci - Segretario Nazionale ASFIM - www.asfim.org</a:t>
            </a:r>
            <a:endParaRPr lang="it-IT"/>
          </a:p>
        </p:txBody>
      </p:sp>
      <p:sp>
        <p:nvSpPr>
          <p:cNvPr id="11" name="Segnaposto numero diapositiva 10"/>
          <p:cNvSpPr>
            <a:spLocks noGrp="1"/>
          </p:cNvSpPr>
          <p:nvPr>
            <p:ph type="sldNum" sz="quarter" idx="12"/>
          </p:nvPr>
        </p:nvSpPr>
        <p:spPr/>
        <p:txBody>
          <a:bodyPr/>
          <a:lstStyle>
            <a:extLst/>
          </a:lstStyle>
          <a:p>
            <a:fld id="{FA93BEA6-8367-45D7-BAB6-DD9CBA40747A}"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6B04CC8E-C906-4173-9D20-4EA4B12F4F9E}" type="datetime1">
              <a:rPr lang="it-IT" smtClean="0"/>
              <a:t>16/04/2014</a:t>
            </a:fld>
            <a:endParaRPr lang="it-IT"/>
          </a:p>
        </p:txBody>
      </p:sp>
      <p:sp>
        <p:nvSpPr>
          <p:cNvPr id="5" name="Segnaposto piè di pagina 4"/>
          <p:cNvSpPr>
            <a:spLocks noGrp="1"/>
          </p:cNvSpPr>
          <p:nvPr>
            <p:ph type="ftr" sz="quarter" idx="11"/>
          </p:nvPr>
        </p:nvSpPr>
        <p:spPr/>
        <p:txBody>
          <a:bodyPr/>
          <a:lstStyle>
            <a:extLst/>
          </a:lstStyle>
          <a:p>
            <a:r>
              <a:rPr lang="it-IT" smtClean="0"/>
              <a:t>Dott. Enzo Tucci - Segretario Nazionale ASFIM - www.asfim.org</a:t>
            </a:r>
            <a:endParaRPr lang="it-IT"/>
          </a:p>
        </p:txBody>
      </p:sp>
      <p:sp>
        <p:nvSpPr>
          <p:cNvPr id="6" name="Segnaposto numero diapositiva 5"/>
          <p:cNvSpPr>
            <a:spLocks noGrp="1"/>
          </p:cNvSpPr>
          <p:nvPr>
            <p:ph type="sldNum" sz="quarter" idx="12"/>
          </p:nvPr>
        </p:nvSpPr>
        <p:spPr/>
        <p:txBody>
          <a:bodyPr/>
          <a:lstStyle>
            <a:extLst/>
          </a:lstStyle>
          <a:p>
            <a:fld id="{FA93BEA6-8367-45D7-BAB6-DD9CBA40747A}"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9DEC90C-9967-4CB0-84CE-139B59737031}" type="datetime1">
              <a:rPr lang="it-IT" smtClean="0"/>
              <a:t>16/04/2014</a:t>
            </a:fld>
            <a:endParaRPr lang="it-IT"/>
          </a:p>
        </p:txBody>
      </p:sp>
      <p:sp>
        <p:nvSpPr>
          <p:cNvPr id="5" name="Segnaposto piè di pagina 4"/>
          <p:cNvSpPr>
            <a:spLocks noGrp="1"/>
          </p:cNvSpPr>
          <p:nvPr>
            <p:ph type="ftr" sz="quarter" idx="11"/>
          </p:nvPr>
        </p:nvSpPr>
        <p:spPr/>
        <p:txBody>
          <a:bodyPr/>
          <a:lstStyle>
            <a:extLst/>
          </a:lstStyle>
          <a:p>
            <a:r>
              <a:rPr lang="it-IT" smtClean="0"/>
              <a:t>Dott. Enzo Tucci - Segretario Nazionale ASFIM - www.asfim.org</a:t>
            </a:r>
            <a:endParaRPr lang="it-IT"/>
          </a:p>
        </p:txBody>
      </p:sp>
      <p:sp>
        <p:nvSpPr>
          <p:cNvPr id="6" name="Segnaposto numero diapositiva 5"/>
          <p:cNvSpPr>
            <a:spLocks noGrp="1"/>
          </p:cNvSpPr>
          <p:nvPr>
            <p:ph type="sldNum" sz="quarter" idx="12"/>
          </p:nvPr>
        </p:nvSpPr>
        <p:spPr/>
        <p:txBody>
          <a:bodyPr/>
          <a:lstStyle>
            <a:extLst/>
          </a:lstStyle>
          <a:p>
            <a:fld id="{FA93BEA6-8367-45D7-BAB6-DD9CBA40747A}"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extLst/>
          </a:lstStyle>
          <a:p>
            <a:fld id="{1A286260-C11A-4D8C-9884-E86547F2C7DC}" type="datetime1">
              <a:rPr lang="it-IT" smtClean="0">
                <a:solidFill>
                  <a:srgbClr val="E3DED1">
                    <a:shade val="50000"/>
                  </a:srgbClr>
                </a:solidFill>
              </a:rPr>
              <a:pPr/>
              <a:t>16/04/2014</a:t>
            </a:fld>
            <a:endParaRPr lang="it-IT">
              <a:solidFill>
                <a:srgbClr val="E3DED1">
                  <a:shade val="50000"/>
                </a:srgbClr>
              </a:solidFill>
            </a:endParaRPr>
          </a:p>
        </p:txBody>
      </p:sp>
      <p:sp>
        <p:nvSpPr>
          <p:cNvPr id="8" name="Segnaposto piè di pagina 7"/>
          <p:cNvSpPr>
            <a:spLocks noGrp="1"/>
          </p:cNvSpPr>
          <p:nvPr>
            <p:ph type="ftr" sz="quarter" idx="11"/>
          </p:nvPr>
        </p:nvSpPr>
        <p:spPr/>
        <p:txBody>
          <a:bodyPr/>
          <a:lstStyle>
            <a:extLst/>
          </a:lstStyle>
          <a:p>
            <a:r>
              <a:rPr lang="it-IT" smtClean="0">
                <a:solidFill>
                  <a:srgbClr val="E3DED1">
                    <a:shade val="50000"/>
                  </a:srgbClr>
                </a:solidFill>
              </a:rPr>
              <a:t>Dott. Enzo Tucci - Segretario Nazionale ASFIM - www.asfim.org</a:t>
            </a:r>
            <a:endParaRPr lang="it-IT">
              <a:solidFill>
                <a:srgbClr val="E3DED1">
                  <a:shade val="50000"/>
                </a:srgbClr>
              </a:solidFill>
            </a:endParaRPr>
          </a:p>
        </p:txBody>
      </p:sp>
      <p:sp>
        <p:nvSpPr>
          <p:cNvPr id="11" name="Segnaposto numero diapositiva 10"/>
          <p:cNvSpPr>
            <a:spLocks noGrp="1"/>
          </p:cNvSpPr>
          <p:nvPr>
            <p:ph type="sldNum" sz="quarter" idx="12"/>
          </p:nvPr>
        </p:nvSpPr>
        <p:spPr/>
        <p:txBody>
          <a:bodyPr/>
          <a:lstStyle>
            <a:extLst/>
          </a:lstStyle>
          <a:p>
            <a:fld id="{FA93BEA6-8367-45D7-BAB6-DD9CBA40747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742210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97F4C42E-2D2B-46B2-A951-F194D8C52F2C}" type="datetime1">
              <a:rPr lang="it-IT" smtClean="0">
                <a:solidFill>
                  <a:srgbClr val="E3DED1">
                    <a:shade val="50000"/>
                  </a:srgbClr>
                </a:solidFill>
              </a:rPr>
              <a:pPr/>
              <a:t>16/04/2014</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extLst/>
          </a:lstStyle>
          <a:p>
            <a:r>
              <a:rPr lang="it-IT" smtClean="0">
                <a:solidFill>
                  <a:srgbClr val="E3DED1">
                    <a:shade val="50000"/>
                  </a:srgbClr>
                </a:solidFill>
              </a:rPr>
              <a:t>Dott. Enzo Tucci - Segretario Nazionale ASFIM - www.asfim.org</a:t>
            </a:r>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extLst/>
          </a:lstStyle>
          <a:p>
            <a:fld id="{FA93BEA6-8367-45D7-BAB6-DD9CBA40747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927539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2573413-8CE3-4983-A6F8-A7C365DD4093}" type="datetime1">
              <a:rPr lang="it-IT" smtClean="0">
                <a:solidFill>
                  <a:srgbClr val="E3DED1">
                    <a:shade val="50000"/>
                  </a:srgbClr>
                </a:solidFill>
              </a:rPr>
              <a:pPr/>
              <a:t>16/04/2014</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extLst/>
          </a:lstStyle>
          <a:p>
            <a:r>
              <a:rPr lang="it-IT" smtClean="0">
                <a:solidFill>
                  <a:srgbClr val="E3DED1">
                    <a:shade val="50000"/>
                  </a:srgbClr>
                </a:solidFill>
              </a:rPr>
              <a:t>Dott. Enzo Tucci - Segretario Nazionale ASFIM - www.asfim.org</a:t>
            </a:r>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extLst/>
          </a:lstStyle>
          <a:p>
            <a:fld id="{FA93BEA6-8367-45D7-BAB6-DD9CBA40747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37505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12846EED-6BCE-4B5F-A1CE-3E31D0B197FE}" type="datetime1">
              <a:rPr lang="it-IT" smtClean="0">
                <a:solidFill>
                  <a:srgbClr val="E3DED1">
                    <a:shade val="50000"/>
                  </a:srgbClr>
                </a:solidFill>
              </a:rPr>
              <a:pPr/>
              <a:t>16/04/2014</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extLst/>
          </a:lstStyle>
          <a:p>
            <a:r>
              <a:rPr lang="it-IT" smtClean="0">
                <a:solidFill>
                  <a:srgbClr val="E3DED1">
                    <a:shade val="50000"/>
                  </a:srgbClr>
                </a:solidFill>
              </a:rPr>
              <a:t>Dott. Enzo Tucci - Segretario Nazionale ASFIM - www.asfim.org</a:t>
            </a:r>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extLst/>
          </a:lstStyle>
          <a:p>
            <a:fld id="{FA93BEA6-8367-45D7-BAB6-DD9CBA40747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13946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A0FEE3D5-B759-41A7-95C3-3D22BDCE054D}" type="datetime1">
              <a:rPr lang="it-IT" smtClean="0">
                <a:solidFill>
                  <a:srgbClr val="E3DED1">
                    <a:shade val="50000"/>
                  </a:srgbClr>
                </a:solidFill>
              </a:rPr>
              <a:pPr/>
              <a:t>16/04/2014</a:t>
            </a:fld>
            <a:endParaRPr lang="it-IT">
              <a:solidFill>
                <a:srgbClr val="E3DED1">
                  <a:shade val="50000"/>
                </a:srgbClr>
              </a:solidFill>
            </a:endParaRPr>
          </a:p>
        </p:txBody>
      </p:sp>
      <p:sp>
        <p:nvSpPr>
          <p:cNvPr id="8" name="Segnaposto piè di pagina 7"/>
          <p:cNvSpPr>
            <a:spLocks noGrp="1"/>
          </p:cNvSpPr>
          <p:nvPr>
            <p:ph type="ftr" sz="quarter" idx="11"/>
          </p:nvPr>
        </p:nvSpPr>
        <p:spPr/>
        <p:txBody>
          <a:bodyPr/>
          <a:lstStyle>
            <a:extLst/>
          </a:lstStyle>
          <a:p>
            <a:r>
              <a:rPr lang="it-IT" smtClean="0">
                <a:solidFill>
                  <a:srgbClr val="E3DED1">
                    <a:shade val="50000"/>
                  </a:srgbClr>
                </a:solidFill>
              </a:rPr>
              <a:t>Dott. Enzo Tucci - Segretario Nazionale ASFIM - www.asfim.org</a:t>
            </a:r>
            <a:endParaRPr lang="it-IT">
              <a:solidFill>
                <a:srgbClr val="E3DED1">
                  <a:shade val="50000"/>
                </a:srgbClr>
              </a:solidFill>
            </a:endParaRPr>
          </a:p>
        </p:txBody>
      </p:sp>
      <p:sp>
        <p:nvSpPr>
          <p:cNvPr id="9" name="Segnaposto numero diapositiva 8"/>
          <p:cNvSpPr>
            <a:spLocks noGrp="1"/>
          </p:cNvSpPr>
          <p:nvPr>
            <p:ph type="sldNum" sz="quarter" idx="12"/>
          </p:nvPr>
        </p:nvSpPr>
        <p:spPr/>
        <p:txBody>
          <a:bodyPr/>
          <a:lstStyle>
            <a:extLst/>
          </a:lstStyle>
          <a:p>
            <a:fld id="{FA93BEA6-8367-45D7-BAB6-DD9CBA40747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849152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90966261-7BB2-4DFB-91B8-3FE5E9C1BF26}" type="datetime1">
              <a:rPr lang="it-IT" smtClean="0">
                <a:solidFill>
                  <a:srgbClr val="E3DED1">
                    <a:shade val="50000"/>
                  </a:srgbClr>
                </a:solidFill>
              </a:rPr>
              <a:pPr/>
              <a:t>16/04/2014</a:t>
            </a:fld>
            <a:endParaRPr lang="it-IT">
              <a:solidFill>
                <a:srgbClr val="E3DED1">
                  <a:shade val="50000"/>
                </a:srgbClr>
              </a:solidFill>
            </a:endParaRPr>
          </a:p>
        </p:txBody>
      </p:sp>
      <p:sp>
        <p:nvSpPr>
          <p:cNvPr id="4" name="Segnaposto piè di pagina 3"/>
          <p:cNvSpPr>
            <a:spLocks noGrp="1"/>
          </p:cNvSpPr>
          <p:nvPr>
            <p:ph type="ftr" sz="quarter" idx="11"/>
          </p:nvPr>
        </p:nvSpPr>
        <p:spPr/>
        <p:txBody>
          <a:bodyPr/>
          <a:lstStyle>
            <a:extLst/>
          </a:lstStyle>
          <a:p>
            <a:r>
              <a:rPr lang="it-IT" smtClean="0">
                <a:solidFill>
                  <a:srgbClr val="E3DED1">
                    <a:shade val="50000"/>
                  </a:srgbClr>
                </a:solidFill>
              </a:rPr>
              <a:t>Dott. Enzo Tucci - Segretario Nazionale ASFIM - www.asfim.org</a:t>
            </a:r>
            <a:endParaRPr lang="it-IT">
              <a:solidFill>
                <a:srgbClr val="E3DED1">
                  <a:shade val="50000"/>
                </a:srgbClr>
              </a:solidFill>
            </a:endParaRPr>
          </a:p>
        </p:txBody>
      </p:sp>
      <p:sp>
        <p:nvSpPr>
          <p:cNvPr id="5" name="Segnaposto numero diapositiva 4"/>
          <p:cNvSpPr>
            <a:spLocks noGrp="1"/>
          </p:cNvSpPr>
          <p:nvPr>
            <p:ph type="sldNum" sz="quarter" idx="12"/>
          </p:nvPr>
        </p:nvSpPr>
        <p:spPr/>
        <p:txBody>
          <a:bodyPr/>
          <a:lstStyle>
            <a:extLst/>
          </a:lstStyle>
          <a:p>
            <a:fld id="{FA93BEA6-8367-45D7-BAB6-DD9CBA40747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495605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Segnaposto data 1"/>
          <p:cNvSpPr>
            <a:spLocks noGrp="1"/>
          </p:cNvSpPr>
          <p:nvPr>
            <p:ph type="dt" sz="half" idx="10"/>
          </p:nvPr>
        </p:nvSpPr>
        <p:spPr/>
        <p:txBody>
          <a:bodyPr/>
          <a:lstStyle>
            <a:extLst/>
          </a:lstStyle>
          <a:p>
            <a:fld id="{78461149-E780-438E-A263-BFB87841F01C}" type="datetime1">
              <a:rPr lang="it-IT" smtClean="0">
                <a:solidFill>
                  <a:srgbClr val="E3DED1">
                    <a:shade val="50000"/>
                  </a:srgbClr>
                </a:solidFill>
              </a:rPr>
              <a:pPr/>
              <a:t>16/04/2014</a:t>
            </a:fld>
            <a:endParaRPr lang="it-IT">
              <a:solidFill>
                <a:srgbClr val="E3DED1">
                  <a:shade val="50000"/>
                </a:srgbClr>
              </a:solidFill>
            </a:endParaRPr>
          </a:p>
        </p:txBody>
      </p:sp>
      <p:sp>
        <p:nvSpPr>
          <p:cNvPr id="3" name="Segnaposto piè di pagina 2"/>
          <p:cNvSpPr>
            <a:spLocks noGrp="1"/>
          </p:cNvSpPr>
          <p:nvPr>
            <p:ph type="ftr" sz="quarter" idx="11"/>
          </p:nvPr>
        </p:nvSpPr>
        <p:spPr/>
        <p:txBody>
          <a:bodyPr/>
          <a:lstStyle>
            <a:extLst/>
          </a:lstStyle>
          <a:p>
            <a:r>
              <a:rPr lang="it-IT" smtClean="0">
                <a:solidFill>
                  <a:srgbClr val="E3DED1">
                    <a:shade val="50000"/>
                  </a:srgbClr>
                </a:solidFill>
              </a:rPr>
              <a:t>Dott. Enzo Tucci - Segretario Nazionale ASFIM - www.asfim.org</a:t>
            </a:r>
            <a:endParaRPr lang="it-IT">
              <a:solidFill>
                <a:srgbClr val="E3DED1">
                  <a:shade val="50000"/>
                </a:srgbClr>
              </a:solidFill>
            </a:endParaRPr>
          </a:p>
        </p:txBody>
      </p:sp>
      <p:sp>
        <p:nvSpPr>
          <p:cNvPr id="4" name="Segnaposto numero diapositiva 3"/>
          <p:cNvSpPr>
            <a:spLocks noGrp="1"/>
          </p:cNvSpPr>
          <p:nvPr>
            <p:ph type="sldNum" sz="quarter" idx="12"/>
          </p:nvPr>
        </p:nvSpPr>
        <p:spPr/>
        <p:txBody>
          <a:bodyPr/>
          <a:lstStyle>
            <a:extLst/>
          </a:lstStyle>
          <a:p>
            <a:fld id="{FA93BEA6-8367-45D7-BAB6-DD9CBA40747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72994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DA8CCF10-4B61-4217-A02F-ED0A7F193059}" type="datetime1">
              <a:rPr lang="it-IT" smtClean="0">
                <a:solidFill>
                  <a:srgbClr val="E3DED1">
                    <a:shade val="50000"/>
                  </a:srgbClr>
                </a:solidFill>
              </a:rPr>
              <a:pPr/>
              <a:t>16/04/2014</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extLst/>
          </a:lstStyle>
          <a:p>
            <a:r>
              <a:rPr lang="it-IT" smtClean="0">
                <a:solidFill>
                  <a:srgbClr val="E3DED1">
                    <a:shade val="50000"/>
                  </a:srgbClr>
                </a:solidFill>
              </a:rPr>
              <a:t>Dott. Enzo Tucci - Segretario Nazionale ASFIM - www.asfim.org</a:t>
            </a:r>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extLst/>
          </a:lstStyle>
          <a:p>
            <a:fld id="{FA93BEA6-8367-45D7-BAB6-DD9CBA40747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78523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97F4C42E-2D2B-46B2-A951-F194D8C52F2C}" type="datetime1">
              <a:rPr lang="it-IT" smtClean="0"/>
              <a:t>16/04/2014</a:t>
            </a:fld>
            <a:endParaRPr lang="it-IT"/>
          </a:p>
        </p:txBody>
      </p:sp>
      <p:sp>
        <p:nvSpPr>
          <p:cNvPr id="5" name="Segnaposto piè di pagina 4"/>
          <p:cNvSpPr>
            <a:spLocks noGrp="1"/>
          </p:cNvSpPr>
          <p:nvPr>
            <p:ph type="ftr" sz="quarter" idx="11"/>
          </p:nvPr>
        </p:nvSpPr>
        <p:spPr/>
        <p:txBody>
          <a:bodyPr/>
          <a:lstStyle>
            <a:extLst/>
          </a:lstStyle>
          <a:p>
            <a:r>
              <a:rPr lang="it-IT" smtClean="0"/>
              <a:t>Dott. Enzo Tucci - Segretario Nazionale ASFIM - www.asfim.org</a:t>
            </a:r>
            <a:endParaRPr lang="it-IT"/>
          </a:p>
        </p:txBody>
      </p:sp>
      <p:sp>
        <p:nvSpPr>
          <p:cNvPr id="6" name="Segnaposto numero diapositiva 5"/>
          <p:cNvSpPr>
            <a:spLocks noGrp="1"/>
          </p:cNvSpPr>
          <p:nvPr>
            <p:ph type="sldNum" sz="quarter" idx="12"/>
          </p:nvPr>
        </p:nvSpPr>
        <p:spPr/>
        <p:txBody>
          <a:bodyPr/>
          <a:lstStyle>
            <a:extLst/>
          </a:lstStyle>
          <a:p>
            <a:fld id="{FA93BEA6-8367-45D7-BAB6-DD9CBA40747A}"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ttangolo con singolo angolo arrotondat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D3E146D7-FA82-45EA-BBD9-0061A319194D}" type="datetime1">
              <a:rPr lang="it-IT" smtClean="0">
                <a:solidFill>
                  <a:srgbClr val="E3DED1">
                    <a:shade val="50000"/>
                  </a:srgbClr>
                </a:solidFill>
              </a:rPr>
              <a:pPr/>
              <a:t>16/04/2014</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extLst/>
          </a:lstStyle>
          <a:p>
            <a:r>
              <a:rPr lang="it-IT" smtClean="0">
                <a:solidFill>
                  <a:srgbClr val="E3DED1">
                    <a:shade val="50000"/>
                  </a:srgbClr>
                </a:solidFill>
              </a:rPr>
              <a:t>Dott. Enzo Tucci - Segretario Nazionale ASFIM - www.asfim.org</a:t>
            </a:r>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extLst/>
          </a:lstStyle>
          <a:p>
            <a:fld id="{FA93BEA6-8367-45D7-BAB6-DD9CBA40747A}" type="slidenum">
              <a:rPr lang="it-IT" smtClean="0">
                <a:solidFill>
                  <a:srgbClr val="E3DED1">
                    <a:shade val="50000"/>
                  </a:srgbClr>
                </a:solidFill>
              </a:rPr>
              <a:pPr/>
              <a:t>‹N›</a:t>
            </a:fld>
            <a:endParaRPr lang="it-IT">
              <a:solidFill>
                <a:srgbClr val="E3DED1">
                  <a:shade val="50000"/>
                </a:srgbClr>
              </a:solidFill>
            </a:endParaRPr>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extLst>
      <p:ext uri="{BB962C8B-B14F-4D97-AF65-F5344CB8AC3E}">
        <p14:creationId xmlns:p14="http://schemas.microsoft.com/office/powerpoint/2010/main" val="2504850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6B04CC8E-C906-4173-9D20-4EA4B12F4F9E}" type="datetime1">
              <a:rPr lang="it-IT" smtClean="0">
                <a:solidFill>
                  <a:srgbClr val="E3DED1">
                    <a:shade val="50000"/>
                  </a:srgbClr>
                </a:solidFill>
              </a:rPr>
              <a:pPr/>
              <a:t>16/04/2014</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extLst/>
          </a:lstStyle>
          <a:p>
            <a:r>
              <a:rPr lang="it-IT" smtClean="0">
                <a:solidFill>
                  <a:srgbClr val="E3DED1">
                    <a:shade val="50000"/>
                  </a:srgbClr>
                </a:solidFill>
              </a:rPr>
              <a:t>Dott. Enzo Tucci - Segretario Nazionale ASFIM - www.asfim.org</a:t>
            </a:r>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extLst/>
          </a:lstStyle>
          <a:p>
            <a:fld id="{FA93BEA6-8367-45D7-BAB6-DD9CBA40747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668971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9DEC90C-9967-4CB0-84CE-139B59737031}" type="datetime1">
              <a:rPr lang="it-IT" smtClean="0">
                <a:solidFill>
                  <a:srgbClr val="E3DED1">
                    <a:shade val="50000"/>
                  </a:srgbClr>
                </a:solidFill>
              </a:rPr>
              <a:pPr/>
              <a:t>16/04/2014</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extLst/>
          </a:lstStyle>
          <a:p>
            <a:r>
              <a:rPr lang="it-IT" smtClean="0">
                <a:solidFill>
                  <a:srgbClr val="E3DED1">
                    <a:shade val="50000"/>
                  </a:srgbClr>
                </a:solidFill>
              </a:rPr>
              <a:t>Dott. Enzo Tucci - Segretario Nazionale ASFIM - www.asfim.org</a:t>
            </a:r>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extLst/>
          </a:lstStyle>
          <a:p>
            <a:fld id="{FA93BEA6-8367-45D7-BAB6-DD9CBA40747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5164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2573413-8CE3-4983-A6F8-A7C365DD4093}" type="datetime1">
              <a:rPr lang="it-IT" smtClean="0"/>
              <a:t>16/04/2014</a:t>
            </a:fld>
            <a:endParaRPr lang="it-IT"/>
          </a:p>
        </p:txBody>
      </p:sp>
      <p:sp>
        <p:nvSpPr>
          <p:cNvPr id="5" name="Segnaposto piè di pagina 4"/>
          <p:cNvSpPr>
            <a:spLocks noGrp="1"/>
          </p:cNvSpPr>
          <p:nvPr>
            <p:ph type="ftr" sz="quarter" idx="11"/>
          </p:nvPr>
        </p:nvSpPr>
        <p:spPr/>
        <p:txBody>
          <a:bodyPr/>
          <a:lstStyle>
            <a:extLst/>
          </a:lstStyle>
          <a:p>
            <a:r>
              <a:rPr lang="it-IT" smtClean="0"/>
              <a:t>Dott. Enzo Tucci - Segretario Nazionale ASFIM - www.asfim.org</a:t>
            </a:r>
            <a:endParaRPr lang="it-IT"/>
          </a:p>
        </p:txBody>
      </p:sp>
      <p:sp>
        <p:nvSpPr>
          <p:cNvPr id="6" name="Segnaposto numero diapositiva 5"/>
          <p:cNvSpPr>
            <a:spLocks noGrp="1"/>
          </p:cNvSpPr>
          <p:nvPr>
            <p:ph type="sldNum" sz="quarter" idx="12"/>
          </p:nvPr>
        </p:nvSpPr>
        <p:spPr/>
        <p:txBody>
          <a:bodyPr/>
          <a:lstStyle>
            <a:extLst/>
          </a:lstStyle>
          <a:p>
            <a:fld id="{FA93BEA6-8367-45D7-BAB6-DD9CBA40747A}"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12846EED-6BCE-4B5F-A1CE-3E31D0B197FE}" type="datetime1">
              <a:rPr lang="it-IT" smtClean="0"/>
              <a:t>16/04/2014</a:t>
            </a:fld>
            <a:endParaRPr lang="it-IT"/>
          </a:p>
        </p:txBody>
      </p:sp>
      <p:sp>
        <p:nvSpPr>
          <p:cNvPr id="6" name="Segnaposto piè di pagina 5"/>
          <p:cNvSpPr>
            <a:spLocks noGrp="1"/>
          </p:cNvSpPr>
          <p:nvPr>
            <p:ph type="ftr" sz="quarter" idx="11"/>
          </p:nvPr>
        </p:nvSpPr>
        <p:spPr/>
        <p:txBody>
          <a:bodyPr/>
          <a:lstStyle>
            <a:extLst/>
          </a:lstStyle>
          <a:p>
            <a:r>
              <a:rPr lang="it-IT" smtClean="0"/>
              <a:t>Dott. Enzo Tucci - Segretario Nazionale ASFIM - www.asfim.org</a:t>
            </a:r>
            <a:endParaRPr lang="it-IT"/>
          </a:p>
        </p:txBody>
      </p:sp>
      <p:sp>
        <p:nvSpPr>
          <p:cNvPr id="7" name="Segnaposto numero diapositiva 6"/>
          <p:cNvSpPr>
            <a:spLocks noGrp="1"/>
          </p:cNvSpPr>
          <p:nvPr>
            <p:ph type="sldNum" sz="quarter" idx="12"/>
          </p:nvPr>
        </p:nvSpPr>
        <p:spPr/>
        <p:txBody>
          <a:bodyPr/>
          <a:lstStyle>
            <a:extLst/>
          </a:lstStyle>
          <a:p>
            <a:fld id="{FA93BEA6-8367-45D7-BAB6-DD9CBA40747A}"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A0FEE3D5-B759-41A7-95C3-3D22BDCE054D}" type="datetime1">
              <a:rPr lang="it-IT" smtClean="0"/>
              <a:t>16/04/2014</a:t>
            </a:fld>
            <a:endParaRPr lang="it-IT"/>
          </a:p>
        </p:txBody>
      </p:sp>
      <p:sp>
        <p:nvSpPr>
          <p:cNvPr id="8" name="Segnaposto piè di pagina 7"/>
          <p:cNvSpPr>
            <a:spLocks noGrp="1"/>
          </p:cNvSpPr>
          <p:nvPr>
            <p:ph type="ftr" sz="quarter" idx="11"/>
          </p:nvPr>
        </p:nvSpPr>
        <p:spPr/>
        <p:txBody>
          <a:bodyPr/>
          <a:lstStyle>
            <a:extLst/>
          </a:lstStyle>
          <a:p>
            <a:r>
              <a:rPr lang="it-IT" smtClean="0"/>
              <a:t>Dott. Enzo Tucci - Segretario Nazionale ASFIM - www.asfim.org</a:t>
            </a:r>
            <a:endParaRPr lang="it-IT"/>
          </a:p>
        </p:txBody>
      </p:sp>
      <p:sp>
        <p:nvSpPr>
          <p:cNvPr id="9" name="Segnaposto numero diapositiva 8"/>
          <p:cNvSpPr>
            <a:spLocks noGrp="1"/>
          </p:cNvSpPr>
          <p:nvPr>
            <p:ph type="sldNum" sz="quarter" idx="12"/>
          </p:nvPr>
        </p:nvSpPr>
        <p:spPr/>
        <p:txBody>
          <a:bodyPr/>
          <a:lstStyle>
            <a:extLst/>
          </a:lstStyle>
          <a:p>
            <a:fld id="{FA93BEA6-8367-45D7-BAB6-DD9CBA40747A}"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90966261-7BB2-4DFB-91B8-3FE5E9C1BF26}" type="datetime1">
              <a:rPr lang="it-IT" smtClean="0"/>
              <a:t>16/04/2014</a:t>
            </a:fld>
            <a:endParaRPr lang="it-IT"/>
          </a:p>
        </p:txBody>
      </p:sp>
      <p:sp>
        <p:nvSpPr>
          <p:cNvPr id="4" name="Segnaposto piè di pagina 3"/>
          <p:cNvSpPr>
            <a:spLocks noGrp="1"/>
          </p:cNvSpPr>
          <p:nvPr>
            <p:ph type="ftr" sz="quarter" idx="11"/>
          </p:nvPr>
        </p:nvSpPr>
        <p:spPr/>
        <p:txBody>
          <a:bodyPr/>
          <a:lstStyle>
            <a:extLst/>
          </a:lstStyle>
          <a:p>
            <a:r>
              <a:rPr lang="it-IT" smtClean="0"/>
              <a:t>Dott. Enzo Tucci - Segretario Nazionale ASFIM - www.asfim.org</a:t>
            </a:r>
            <a:endParaRPr lang="it-IT"/>
          </a:p>
        </p:txBody>
      </p:sp>
      <p:sp>
        <p:nvSpPr>
          <p:cNvPr id="5" name="Segnaposto numero diapositiva 4"/>
          <p:cNvSpPr>
            <a:spLocks noGrp="1"/>
          </p:cNvSpPr>
          <p:nvPr>
            <p:ph type="sldNum" sz="quarter" idx="12"/>
          </p:nvPr>
        </p:nvSpPr>
        <p:spPr/>
        <p:txBody>
          <a:bodyPr/>
          <a:lstStyle>
            <a:extLst/>
          </a:lstStyle>
          <a:p>
            <a:fld id="{FA93BEA6-8367-45D7-BAB6-DD9CBA40747A}"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78461149-E780-438E-A263-BFB87841F01C}" type="datetime1">
              <a:rPr lang="it-IT" smtClean="0"/>
              <a:t>16/04/2014</a:t>
            </a:fld>
            <a:endParaRPr lang="it-IT"/>
          </a:p>
        </p:txBody>
      </p:sp>
      <p:sp>
        <p:nvSpPr>
          <p:cNvPr id="3" name="Segnaposto piè di pagina 2"/>
          <p:cNvSpPr>
            <a:spLocks noGrp="1"/>
          </p:cNvSpPr>
          <p:nvPr>
            <p:ph type="ftr" sz="quarter" idx="11"/>
          </p:nvPr>
        </p:nvSpPr>
        <p:spPr/>
        <p:txBody>
          <a:bodyPr/>
          <a:lstStyle>
            <a:extLst/>
          </a:lstStyle>
          <a:p>
            <a:r>
              <a:rPr lang="it-IT" smtClean="0"/>
              <a:t>Dott. Enzo Tucci - Segretario Nazionale ASFIM - www.asfim.org</a:t>
            </a:r>
            <a:endParaRPr lang="it-IT"/>
          </a:p>
        </p:txBody>
      </p:sp>
      <p:sp>
        <p:nvSpPr>
          <p:cNvPr id="4" name="Segnaposto numero diapositiva 3"/>
          <p:cNvSpPr>
            <a:spLocks noGrp="1"/>
          </p:cNvSpPr>
          <p:nvPr>
            <p:ph type="sldNum" sz="quarter" idx="12"/>
          </p:nvPr>
        </p:nvSpPr>
        <p:spPr/>
        <p:txBody>
          <a:bodyPr/>
          <a:lstStyle>
            <a:extLst/>
          </a:lstStyle>
          <a:p>
            <a:fld id="{FA93BEA6-8367-45D7-BAB6-DD9CBA40747A}"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DA8CCF10-4B61-4217-A02F-ED0A7F193059}" type="datetime1">
              <a:rPr lang="it-IT" smtClean="0"/>
              <a:t>16/04/2014</a:t>
            </a:fld>
            <a:endParaRPr lang="it-IT"/>
          </a:p>
        </p:txBody>
      </p:sp>
      <p:sp>
        <p:nvSpPr>
          <p:cNvPr id="6" name="Segnaposto piè di pagina 5"/>
          <p:cNvSpPr>
            <a:spLocks noGrp="1"/>
          </p:cNvSpPr>
          <p:nvPr>
            <p:ph type="ftr" sz="quarter" idx="11"/>
          </p:nvPr>
        </p:nvSpPr>
        <p:spPr/>
        <p:txBody>
          <a:bodyPr/>
          <a:lstStyle>
            <a:extLst/>
          </a:lstStyle>
          <a:p>
            <a:r>
              <a:rPr lang="it-IT" smtClean="0"/>
              <a:t>Dott. Enzo Tucci - Segretario Nazionale ASFIM - www.asfim.org</a:t>
            </a:r>
            <a:endParaRPr lang="it-IT"/>
          </a:p>
        </p:txBody>
      </p:sp>
      <p:sp>
        <p:nvSpPr>
          <p:cNvPr id="7" name="Segnaposto numero diapositiva 6"/>
          <p:cNvSpPr>
            <a:spLocks noGrp="1"/>
          </p:cNvSpPr>
          <p:nvPr>
            <p:ph type="sldNum" sz="quarter" idx="12"/>
          </p:nvPr>
        </p:nvSpPr>
        <p:spPr/>
        <p:txBody>
          <a:bodyPr/>
          <a:lstStyle>
            <a:extLst/>
          </a:lstStyle>
          <a:p>
            <a:fld id="{FA93BEA6-8367-45D7-BAB6-DD9CBA40747A}"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con singolo angolo arrotondat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D3E146D7-FA82-45EA-BBD9-0061A319194D}" type="datetime1">
              <a:rPr lang="it-IT" smtClean="0"/>
              <a:t>16/04/2014</a:t>
            </a:fld>
            <a:endParaRPr lang="it-IT"/>
          </a:p>
        </p:txBody>
      </p:sp>
      <p:sp>
        <p:nvSpPr>
          <p:cNvPr id="6" name="Segnaposto piè di pagina 5"/>
          <p:cNvSpPr>
            <a:spLocks noGrp="1"/>
          </p:cNvSpPr>
          <p:nvPr>
            <p:ph type="ftr" sz="quarter" idx="11"/>
          </p:nvPr>
        </p:nvSpPr>
        <p:spPr/>
        <p:txBody>
          <a:bodyPr/>
          <a:lstStyle>
            <a:extLst/>
          </a:lstStyle>
          <a:p>
            <a:r>
              <a:rPr lang="it-IT" smtClean="0"/>
              <a:t>Dott. Enzo Tucci - Segretario Nazionale ASFIM - www.asfim.org</a:t>
            </a:r>
            <a:endParaRPr lang="it-IT"/>
          </a:p>
        </p:txBody>
      </p:sp>
      <p:sp>
        <p:nvSpPr>
          <p:cNvPr id="7" name="Segnaposto numero diapositiva 6"/>
          <p:cNvSpPr>
            <a:spLocks noGrp="1"/>
          </p:cNvSpPr>
          <p:nvPr>
            <p:ph type="sldNum" sz="quarter" idx="12"/>
          </p:nvPr>
        </p:nvSpPr>
        <p:spPr/>
        <p:txBody>
          <a:bodyPr/>
          <a:lstStyle>
            <a:extLst/>
          </a:lstStyle>
          <a:p>
            <a:fld id="{FA93BEA6-8367-45D7-BAB6-DD9CBA40747A}" type="slidenum">
              <a:rPr lang="it-IT" smtClean="0"/>
              <a:t>‹N›</a:t>
            </a:fld>
            <a:endParaRPr lang="it-IT"/>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4C51A25-17A2-4ED1-A614-57C7A0F716F6}" type="datetime1">
              <a:rPr lang="it-IT" smtClean="0"/>
              <a:t>16/04/2014</a:t>
            </a:fld>
            <a:endParaRPr lang="it-IT"/>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it-IT" smtClean="0"/>
              <a:t>Dott. Enzo Tucci - Segretario Nazionale ASFIM - www.asfim.org</a:t>
            </a:r>
            <a:endParaRPr lang="it-IT"/>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A93BEA6-8367-45D7-BAB6-DD9CBA40747A}"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4C51A25-17A2-4ED1-A614-57C7A0F716F6}" type="datetime1">
              <a:rPr lang="it-IT" smtClean="0">
                <a:solidFill>
                  <a:srgbClr val="E3DED1">
                    <a:shade val="50000"/>
                  </a:srgbClr>
                </a:solidFill>
              </a:rPr>
              <a:pPr/>
              <a:t>16/04/2014</a:t>
            </a:fld>
            <a:endParaRPr lang="it-IT">
              <a:solidFill>
                <a:srgbClr val="E3DED1">
                  <a:shade val="50000"/>
                </a:srgbClr>
              </a:solidFill>
            </a:endParaRPr>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it-IT" smtClean="0">
                <a:solidFill>
                  <a:srgbClr val="E3DED1">
                    <a:shade val="50000"/>
                  </a:srgbClr>
                </a:solidFill>
              </a:rPr>
              <a:t>Dott. Enzo Tucci - Segretario Nazionale ASFIM - www.asfim.org</a:t>
            </a:r>
            <a:endParaRPr lang="it-IT">
              <a:solidFill>
                <a:srgbClr val="E3DED1">
                  <a:shade val="50000"/>
                </a:srgbClr>
              </a:solidFill>
            </a:endParaRPr>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A93BEA6-8367-45D7-BAB6-DD9CBA40747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7296624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611560" y="548680"/>
            <a:ext cx="7772400" cy="2808312"/>
          </a:xfrm>
        </p:spPr>
        <p:txBody>
          <a:bodyPr anchor="ctr">
            <a:normAutofit fontScale="90000"/>
          </a:bodyPr>
          <a:lstStyle/>
          <a:p>
            <a:pPr algn="ctr"/>
            <a:r>
              <a:rPr lang="it-IT" sz="2000" b="0" dirty="0" smtClean="0">
                <a:solidFill>
                  <a:schemeClr val="bg2">
                    <a:lumMod val="10000"/>
                  </a:schemeClr>
                </a:solidFill>
                <a:effectLst/>
                <a:latin typeface="Times New Roman"/>
                <a:ea typeface="Calibri"/>
                <a:cs typeface="+mn-cs"/>
              </a:rPr>
              <a:t/>
            </a:r>
            <a:br>
              <a:rPr lang="it-IT" sz="2000" b="0" dirty="0" smtClean="0">
                <a:solidFill>
                  <a:schemeClr val="bg2">
                    <a:lumMod val="10000"/>
                  </a:schemeClr>
                </a:solidFill>
                <a:effectLst/>
                <a:latin typeface="Times New Roman"/>
                <a:ea typeface="Calibri"/>
                <a:cs typeface="+mn-cs"/>
              </a:rPr>
            </a:br>
            <a:r>
              <a:rPr lang="it-IT" sz="2000" b="0" dirty="0" smtClean="0">
                <a:solidFill>
                  <a:schemeClr val="bg2">
                    <a:lumMod val="10000"/>
                  </a:schemeClr>
                </a:solidFill>
                <a:effectLst/>
                <a:latin typeface="Times New Roman"/>
                <a:ea typeface="Calibri"/>
                <a:cs typeface="+mn-cs"/>
              </a:rPr>
              <a:t/>
            </a:r>
            <a:br>
              <a:rPr lang="it-IT" sz="2000" b="0" dirty="0" smtClean="0">
                <a:solidFill>
                  <a:schemeClr val="bg2">
                    <a:lumMod val="10000"/>
                  </a:schemeClr>
                </a:solidFill>
                <a:effectLst/>
                <a:latin typeface="Times New Roman"/>
                <a:ea typeface="Calibri"/>
                <a:cs typeface="+mn-cs"/>
              </a:rPr>
            </a:br>
            <a:r>
              <a:rPr lang="it-IT" sz="2000" b="0" dirty="0" smtClean="0">
                <a:solidFill>
                  <a:schemeClr val="bg2">
                    <a:lumMod val="10000"/>
                  </a:schemeClr>
                </a:solidFill>
                <a:effectLst/>
                <a:latin typeface="Times New Roman"/>
                <a:ea typeface="Calibri"/>
                <a:cs typeface="+mn-cs"/>
              </a:rPr>
              <a:t/>
            </a:r>
            <a:br>
              <a:rPr lang="it-IT" sz="2000" b="0" dirty="0" smtClean="0">
                <a:solidFill>
                  <a:schemeClr val="bg2">
                    <a:lumMod val="10000"/>
                  </a:schemeClr>
                </a:solidFill>
                <a:effectLst/>
                <a:latin typeface="Times New Roman"/>
                <a:ea typeface="Calibri"/>
                <a:cs typeface="+mn-cs"/>
              </a:rPr>
            </a:br>
            <a:r>
              <a:rPr lang="it-IT" sz="1000" b="0" dirty="0" smtClean="0">
                <a:latin typeface="DIN"/>
              </a:rPr>
              <a:t> </a:t>
            </a:r>
            <a:r>
              <a:rPr lang="it-IT" sz="2700" dirty="0" smtClean="0">
                <a:solidFill>
                  <a:srgbClr val="003775"/>
                </a:solidFill>
                <a:latin typeface="DIN"/>
              </a:rPr>
              <a:t>LE PMI DELLE COSTRUZIONI </a:t>
            </a:r>
            <a:r>
              <a:rPr lang="it-IT" sz="2700" b="0" dirty="0" smtClean="0">
                <a:solidFill>
                  <a:srgbClr val="003775"/>
                </a:solidFill>
                <a:latin typeface="DIN"/>
              </a:rPr>
              <a:t/>
            </a:r>
            <a:br>
              <a:rPr lang="it-IT" sz="2700" b="0" dirty="0" smtClean="0">
                <a:solidFill>
                  <a:srgbClr val="003775"/>
                </a:solidFill>
                <a:latin typeface="DIN"/>
              </a:rPr>
            </a:br>
            <a:r>
              <a:rPr lang="it-IT" sz="2700" dirty="0" smtClean="0">
                <a:solidFill>
                  <a:srgbClr val="003775"/>
                </a:solidFill>
                <a:latin typeface="DIN"/>
              </a:rPr>
              <a:t>ALLA SFIDA DELL’INTERNAZIONALIZZAZIONE </a:t>
            </a:r>
            <a:r>
              <a:rPr lang="it-IT" sz="2000" dirty="0" smtClean="0">
                <a:solidFill>
                  <a:srgbClr val="003775"/>
                </a:solidFill>
                <a:latin typeface="DIN"/>
              </a:rPr>
              <a:t/>
            </a:r>
            <a:br>
              <a:rPr lang="it-IT" sz="2000" dirty="0" smtClean="0">
                <a:solidFill>
                  <a:srgbClr val="003775"/>
                </a:solidFill>
                <a:latin typeface="DIN"/>
              </a:rPr>
            </a:br>
            <a:r>
              <a:rPr lang="it-IT" sz="2000" dirty="0" smtClean="0">
                <a:solidFill>
                  <a:srgbClr val="003775"/>
                </a:solidFill>
                <a:latin typeface="DIN"/>
              </a:rPr>
              <a:t/>
            </a:r>
            <a:br>
              <a:rPr lang="it-IT" sz="2000" dirty="0" smtClean="0">
                <a:solidFill>
                  <a:srgbClr val="003775"/>
                </a:solidFill>
                <a:latin typeface="DIN"/>
              </a:rPr>
            </a:br>
            <a:r>
              <a:rPr lang="it-IT" sz="2000" b="0" dirty="0" smtClean="0">
                <a:solidFill>
                  <a:schemeClr val="bg2">
                    <a:lumMod val="10000"/>
                  </a:schemeClr>
                </a:solidFill>
                <a:effectLst/>
                <a:latin typeface="Times New Roman"/>
                <a:ea typeface="Calibri"/>
                <a:cs typeface="+mn-cs"/>
              </a:rPr>
              <a:t/>
            </a:r>
            <a:br>
              <a:rPr lang="it-IT" sz="2000" b="0" dirty="0" smtClean="0">
                <a:solidFill>
                  <a:schemeClr val="bg2">
                    <a:lumMod val="10000"/>
                  </a:schemeClr>
                </a:solidFill>
                <a:effectLst/>
                <a:latin typeface="Times New Roman"/>
                <a:ea typeface="Calibri"/>
                <a:cs typeface="+mn-cs"/>
              </a:rPr>
            </a:br>
            <a:r>
              <a:rPr lang="it-IT" sz="2000" i="1" dirty="0">
                <a:solidFill>
                  <a:srgbClr val="FF0000"/>
                </a:solidFill>
                <a:latin typeface="DIN"/>
              </a:rPr>
              <a:t>Bari  11 Aprile 2014</a:t>
            </a:r>
            <a:r>
              <a:rPr lang="it-IT" sz="1800" dirty="0" smtClean="0">
                <a:solidFill>
                  <a:srgbClr val="FF0000"/>
                </a:solidFill>
              </a:rPr>
              <a:t/>
            </a:r>
            <a:br>
              <a:rPr lang="it-IT" sz="1800" dirty="0" smtClean="0">
                <a:solidFill>
                  <a:srgbClr val="FF0000"/>
                </a:solidFill>
              </a:rPr>
            </a:br>
            <a:r>
              <a:rPr lang="it-IT" sz="3200" dirty="0" smtClean="0">
                <a:solidFill>
                  <a:schemeClr val="accent5">
                    <a:lumMod val="50000"/>
                  </a:schemeClr>
                </a:solidFill>
              </a:rPr>
              <a:t/>
            </a:r>
            <a:br>
              <a:rPr lang="it-IT" sz="3200" dirty="0" smtClean="0">
                <a:solidFill>
                  <a:schemeClr val="accent5">
                    <a:lumMod val="50000"/>
                  </a:schemeClr>
                </a:solidFill>
              </a:rPr>
            </a:br>
            <a:r>
              <a:rPr lang="it-IT" sz="2400" dirty="0" smtClean="0">
                <a:solidFill>
                  <a:schemeClr val="accent5">
                    <a:lumMod val="50000"/>
                  </a:schemeClr>
                </a:solidFill>
              </a:rPr>
              <a:t/>
            </a:r>
            <a:br>
              <a:rPr lang="it-IT" sz="2400" dirty="0" smtClean="0">
                <a:solidFill>
                  <a:schemeClr val="accent5">
                    <a:lumMod val="50000"/>
                  </a:schemeClr>
                </a:solidFill>
              </a:rPr>
            </a:br>
            <a:endParaRPr lang="it-IT" sz="1600" dirty="0">
              <a:solidFill>
                <a:schemeClr val="accent5">
                  <a:lumMod val="50000"/>
                </a:schemeClr>
              </a:solidFill>
            </a:endParaRPr>
          </a:p>
        </p:txBody>
      </p:sp>
      <p:sp>
        <p:nvSpPr>
          <p:cNvPr id="5" name="Sottotitolo 4"/>
          <p:cNvSpPr>
            <a:spLocks noGrp="1"/>
          </p:cNvSpPr>
          <p:nvPr>
            <p:ph type="subTitle" idx="1"/>
          </p:nvPr>
        </p:nvSpPr>
        <p:spPr>
          <a:xfrm>
            <a:off x="459345" y="3861048"/>
            <a:ext cx="8208912" cy="2264248"/>
          </a:xfrm>
        </p:spPr>
        <p:txBody>
          <a:bodyPr>
            <a:normAutofit/>
          </a:bodyPr>
          <a:lstStyle/>
          <a:p>
            <a:pPr marL="0" lvl="0" algn="ctr">
              <a:buClr>
                <a:srgbClr val="F07F09"/>
              </a:buClr>
            </a:pPr>
            <a:r>
              <a:rPr lang="it-IT" sz="3600" dirty="0" smtClean="0">
                <a:solidFill>
                  <a:srgbClr val="000080"/>
                </a:solidFill>
                <a:latin typeface="Times New Roman"/>
                <a:ea typeface="Calibri"/>
              </a:rPr>
              <a:t>Enzo Tucci</a:t>
            </a:r>
          </a:p>
          <a:p>
            <a:pPr marL="0" lvl="0" algn="ctr">
              <a:buClr>
                <a:srgbClr val="F07F09"/>
              </a:buClr>
            </a:pPr>
            <a:r>
              <a:rPr lang="it-IT" sz="2100" i="1" dirty="0">
                <a:latin typeface="Times New Roman"/>
                <a:ea typeface="Calibri"/>
              </a:rPr>
              <a:t>Presidente </a:t>
            </a:r>
          </a:p>
          <a:p>
            <a:pPr lvl="0" algn="ctr">
              <a:buClr>
                <a:srgbClr val="F07F09"/>
              </a:buClr>
            </a:pPr>
            <a:r>
              <a:rPr lang="it-IT" sz="2100" i="1" dirty="0" smtClean="0">
                <a:latin typeface="Times New Roman"/>
                <a:ea typeface="Calibri"/>
              </a:rPr>
              <a:t>«Commissione </a:t>
            </a:r>
            <a:r>
              <a:rPr lang="it-IT" sz="2100" i="1" dirty="0">
                <a:latin typeface="Times New Roman"/>
                <a:ea typeface="Calibri"/>
              </a:rPr>
              <a:t>di Studi </a:t>
            </a:r>
            <a:r>
              <a:rPr lang="it-IT" sz="2100" i="1" dirty="0" smtClean="0">
                <a:latin typeface="Times New Roman"/>
                <a:ea typeface="Calibri"/>
              </a:rPr>
              <a:t>- Internazionalizzazione delle Imprese» </a:t>
            </a:r>
          </a:p>
          <a:p>
            <a:pPr lvl="0" algn="ctr">
              <a:buClr>
                <a:srgbClr val="F07F09"/>
              </a:buClr>
            </a:pPr>
            <a:r>
              <a:rPr lang="it-IT" sz="1600" i="1" dirty="0" smtClean="0">
                <a:latin typeface="Times New Roman"/>
                <a:ea typeface="Calibri"/>
              </a:rPr>
              <a:t>ODCEC </a:t>
            </a:r>
            <a:r>
              <a:rPr lang="it-IT" sz="1600" i="1" dirty="0">
                <a:latin typeface="Times New Roman"/>
                <a:ea typeface="Calibri"/>
              </a:rPr>
              <a:t>Bari</a:t>
            </a:r>
            <a:endParaRPr lang="it-IT" sz="1600" dirty="0" smtClean="0">
              <a:solidFill>
                <a:srgbClr val="000080"/>
              </a:solidFill>
              <a:latin typeface="Times New Roman"/>
              <a:ea typeface="Calibri"/>
            </a:endParaRPr>
          </a:p>
          <a:p>
            <a:pPr lvl="0" algn="ctr">
              <a:buClr>
                <a:srgbClr val="F07F09"/>
              </a:buClr>
            </a:pPr>
            <a:endParaRPr lang="it-IT" sz="4200" dirty="0">
              <a:solidFill>
                <a:srgbClr val="000080"/>
              </a:solidFill>
              <a:latin typeface="Times New Roman"/>
              <a:ea typeface="Calibri"/>
            </a:endParaRPr>
          </a:p>
          <a:p>
            <a:pPr algn="ctr"/>
            <a:endParaRPr lang="it-IT" sz="3200" dirty="0" smtClean="0">
              <a:solidFill>
                <a:srgbClr val="000080"/>
              </a:solidFill>
              <a:latin typeface="Times New Roman"/>
              <a:ea typeface="Calibri"/>
            </a:endParaRPr>
          </a:p>
          <a:p>
            <a:pPr algn="ctr"/>
            <a:endParaRPr lang="it-IT" sz="3200" dirty="0">
              <a:solidFill>
                <a:srgbClr val="000080"/>
              </a:solidFill>
              <a:latin typeface="Times New Roman"/>
              <a:ea typeface="Calibri"/>
            </a:endParaRPr>
          </a:p>
          <a:p>
            <a:pPr algn="ctr"/>
            <a:endParaRPr lang="it-IT" sz="3200" dirty="0" smtClean="0">
              <a:solidFill>
                <a:srgbClr val="000080"/>
              </a:solidFill>
              <a:latin typeface="Times New Roman"/>
              <a:ea typeface="Calibri"/>
            </a:endParaRPr>
          </a:p>
          <a:p>
            <a:pPr algn="ctr"/>
            <a:endParaRPr lang="it-IT" sz="3200" dirty="0">
              <a:solidFill>
                <a:srgbClr val="000080"/>
              </a:solidFill>
              <a:latin typeface="Times New Roman"/>
            </a:endParaRPr>
          </a:p>
          <a:p>
            <a:pPr algn="ctr"/>
            <a:endParaRPr lang="it-IT" sz="3200" dirty="0" smtClean="0">
              <a:solidFill>
                <a:srgbClr val="000080"/>
              </a:solidFill>
              <a:latin typeface="Times New Roman"/>
            </a:endParaRPr>
          </a:p>
          <a:p>
            <a:pPr algn="ctr"/>
            <a:endParaRPr lang="it-IT" sz="3200" dirty="0">
              <a:solidFill>
                <a:srgbClr val="000080"/>
              </a:solidFill>
              <a:latin typeface="Times New Roman"/>
            </a:endParaRPr>
          </a:p>
          <a:p>
            <a:pPr algn="ct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5368673"/>
            <a:ext cx="817442" cy="82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644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70000" lnSpcReduction="20000"/>
          </a:bodyPr>
          <a:lstStyle/>
          <a:p>
            <a:pPr marL="0" indent="0" algn="ctr">
              <a:buNone/>
            </a:pPr>
            <a:r>
              <a:rPr lang="it-IT" dirty="0" smtClean="0"/>
              <a:t> </a:t>
            </a:r>
          </a:p>
          <a:p>
            <a:pPr marL="0" indent="0" algn="ctr">
              <a:buNone/>
            </a:pPr>
            <a:r>
              <a:rPr lang="it-IT" sz="4000" b="1" dirty="0" smtClean="0">
                <a:solidFill>
                  <a:srgbClr val="0070C0"/>
                </a:solidFill>
              </a:rPr>
              <a:t>UN’IPOTESI DI LAVORO</a:t>
            </a:r>
            <a:endParaRPr lang="it-IT" sz="4000" b="1" dirty="0">
              <a:solidFill>
                <a:srgbClr val="0070C0"/>
              </a:solidFill>
            </a:endParaRPr>
          </a:p>
          <a:p>
            <a:pPr marL="0" indent="0" algn="ctr">
              <a:buNone/>
            </a:pPr>
            <a:r>
              <a:rPr lang="it-IT" sz="2400" b="1" dirty="0" smtClean="0">
                <a:solidFill>
                  <a:srgbClr val="FF0000"/>
                </a:solidFill>
              </a:rPr>
              <a:t>… e se ripatissimo dalle nostre radici </a:t>
            </a:r>
          </a:p>
          <a:p>
            <a:pPr marL="0" indent="0" algn="ctr">
              <a:buNone/>
            </a:pPr>
            <a:r>
              <a:rPr lang="it-IT" sz="2400" b="1" dirty="0" smtClean="0">
                <a:solidFill>
                  <a:srgbClr val="FF0000"/>
                </a:solidFill>
              </a:rPr>
              <a:t>e dalle nostre eccellenze??</a:t>
            </a:r>
          </a:p>
          <a:p>
            <a:pPr marL="0" indent="0" algn="ctr">
              <a:buNone/>
            </a:pPr>
            <a:endParaRPr lang="it-IT" sz="2400" b="1" dirty="0">
              <a:solidFill>
                <a:srgbClr val="FF0000"/>
              </a:solidFill>
            </a:endParaRPr>
          </a:p>
          <a:p>
            <a:pPr marL="0" indent="0" algn="ctr">
              <a:buNone/>
            </a:pPr>
            <a:r>
              <a:rPr lang="it-IT" sz="2400" b="1" dirty="0" smtClean="0">
                <a:solidFill>
                  <a:srgbClr val="FF0000"/>
                </a:solidFill>
              </a:rPr>
              <a:t>Anziché offrire semplici contenitori abitativi  </a:t>
            </a:r>
          </a:p>
          <a:p>
            <a:pPr marL="0" indent="0" algn="ctr">
              <a:buNone/>
            </a:pPr>
            <a:r>
              <a:rPr lang="it-IT" sz="3200" b="1" dirty="0" smtClean="0">
                <a:solidFill>
                  <a:srgbClr val="002060"/>
                </a:solidFill>
              </a:rPr>
              <a:t>Offrire il top dello stile italiano in tema di costruzione e arredo casa</a:t>
            </a:r>
          </a:p>
          <a:p>
            <a:pPr marL="0" indent="0" algn="ctr">
              <a:buNone/>
            </a:pPr>
            <a:endParaRPr lang="it-IT" sz="2400" b="1" dirty="0">
              <a:solidFill>
                <a:srgbClr val="FF0000"/>
              </a:solidFill>
            </a:endParaRPr>
          </a:p>
          <a:p>
            <a:pPr marL="0" indent="0" algn="ctr">
              <a:buNone/>
            </a:pPr>
            <a:endParaRPr lang="it-IT" sz="2400" b="1" dirty="0" smtClean="0">
              <a:solidFill>
                <a:srgbClr val="FF0000"/>
              </a:solidFill>
            </a:endParaRPr>
          </a:p>
          <a:p>
            <a:pPr marL="0" indent="0" algn="ctr">
              <a:buNone/>
            </a:pPr>
            <a:r>
              <a:rPr lang="it-IT" sz="2400" b="1" dirty="0" smtClean="0">
                <a:solidFill>
                  <a:srgbClr val="FF0000"/>
                </a:solidFill>
              </a:rPr>
              <a:t>IL CHIAVI IN MANO DELL’ECCELENZA «ABITATIVA» ITALIANA</a:t>
            </a:r>
          </a:p>
          <a:p>
            <a:pPr marL="0" indent="0" algn="ctr">
              <a:buNone/>
            </a:pPr>
            <a:r>
              <a:rPr lang="it-IT" sz="3200" b="1" dirty="0" smtClean="0">
                <a:solidFill>
                  <a:schemeClr val="accent2"/>
                </a:solidFill>
              </a:rPr>
              <a:t>Marchio</a:t>
            </a:r>
            <a:r>
              <a:rPr lang="it-IT" sz="6600" b="1" dirty="0" smtClean="0">
                <a:solidFill>
                  <a:schemeClr val="accent2"/>
                </a:solidFill>
              </a:rPr>
              <a:t> </a:t>
            </a:r>
            <a:r>
              <a:rPr lang="it-IT" sz="3200" b="1" dirty="0">
                <a:solidFill>
                  <a:schemeClr val="accent2"/>
                </a:solidFill>
              </a:rPr>
              <a:t>di eccellenza</a:t>
            </a:r>
          </a:p>
          <a:p>
            <a:pPr marL="0" indent="0" algn="ctr">
              <a:buNone/>
            </a:pPr>
            <a:r>
              <a:rPr lang="it-IT" sz="6200" b="1" dirty="0" smtClean="0">
                <a:solidFill>
                  <a:srgbClr val="002060"/>
                </a:solidFill>
              </a:rPr>
              <a:t>AB ITA</a:t>
            </a:r>
            <a:endParaRPr lang="it-IT" sz="6200" b="1" dirty="0">
              <a:solidFill>
                <a:srgbClr val="002060"/>
              </a:solidFill>
            </a:endParaRPr>
          </a:p>
        </p:txBody>
      </p:sp>
      <p:sp>
        <p:nvSpPr>
          <p:cNvPr id="5" name="Segnaposto piè di pagina 5"/>
          <p:cNvSpPr txBox="1">
            <a:spLocks/>
          </p:cNvSpPr>
          <p:nvPr/>
        </p:nvSpPr>
        <p:spPr>
          <a:xfrm>
            <a:off x="1331640" y="6000963"/>
            <a:ext cx="6624736" cy="308358"/>
          </a:xfrm>
          <a:prstGeom prst="rect">
            <a:avLst/>
          </a:prstGeom>
        </p:spPr>
        <p:txBody>
          <a:bodyPr vert="horz" anchor="b"/>
          <a:lstStyle>
            <a:defPPr>
              <a:defRPr lang="it-IT"/>
            </a:defPPr>
            <a:lvl1pPr marL="0" algn="l"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F07F09"/>
              </a:buClr>
            </a:pPr>
            <a:r>
              <a:rPr lang="it-IT" sz="1200" b="1" dirty="0" smtClean="0">
                <a:solidFill>
                  <a:schemeClr val="tx1">
                    <a:lumMod val="65000"/>
                    <a:lumOff val="35000"/>
                  </a:schemeClr>
                </a:solidFill>
              </a:rPr>
              <a:t>Enzo Tucci – </a:t>
            </a:r>
            <a:r>
              <a:rPr lang="it-IT" b="1" i="1" dirty="0" smtClean="0">
                <a:solidFill>
                  <a:schemeClr val="tx1">
                    <a:lumMod val="65000"/>
                    <a:lumOff val="35000"/>
                  </a:schemeClr>
                </a:solidFill>
                <a:latin typeface="Times New Roman"/>
                <a:ea typeface="Calibri"/>
              </a:rPr>
              <a:t>Presidente </a:t>
            </a:r>
            <a:r>
              <a:rPr lang="it-IT" i="1" dirty="0" smtClean="0">
                <a:solidFill>
                  <a:schemeClr val="tx1">
                    <a:lumMod val="65000"/>
                    <a:lumOff val="35000"/>
                  </a:schemeClr>
                </a:solidFill>
                <a:latin typeface="Times New Roman"/>
                <a:ea typeface="Calibri"/>
              </a:rPr>
              <a:t>«Commissione di Studi “Internazionalizzazione delle Imprese e </a:t>
            </a:r>
            <a:r>
              <a:rPr lang="it-IT" i="1" dirty="0" err="1" smtClean="0">
                <a:solidFill>
                  <a:schemeClr val="tx1">
                    <a:lumMod val="65000"/>
                    <a:lumOff val="35000"/>
                  </a:schemeClr>
                </a:solidFill>
                <a:latin typeface="Times New Roman"/>
                <a:ea typeface="Calibri"/>
              </a:rPr>
              <a:t>Sme’S</a:t>
            </a:r>
            <a:r>
              <a:rPr lang="it-IT" i="1" dirty="0" smtClean="0">
                <a:solidFill>
                  <a:schemeClr val="tx1">
                    <a:lumMod val="65000"/>
                    <a:lumOff val="35000"/>
                  </a:schemeClr>
                </a:solidFill>
                <a:latin typeface="Times New Roman"/>
                <a:ea typeface="Calibri"/>
              </a:rPr>
              <a:t>» ODCEC Bari</a:t>
            </a:r>
            <a:endParaRPr lang="it-IT" dirty="0">
              <a:solidFill>
                <a:schemeClr val="tx1">
                  <a:lumMod val="65000"/>
                  <a:lumOff val="35000"/>
                </a:schemeClr>
              </a:solidFill>
              <a:latin typeface="Times New Roman"/>
              <a:ea typeface="Calibri"/>
            </a:endParaRPr>
          </a:p>
        </p:txBody>
      </p:sp>
    </p:spTree>
    <p:extLst>
      <p:ext uri="{BB962C8B-B14F-4D97-AF65-F5344CB8AC3E}">
        <p14:creationId xmlns:p14="http://schemas.microsoft.com/office/powerpoint/2010/main" val="14490893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t>Dott. Enzo Tucci - Segretario Nazionale ASFIM - www.asfim.org</a:t>
            </a:r>
            <a:endParaRPr lang="it-IT"/>
          </a:p>
        </p:txBody>
      </p:sp>
      <p:pic>
        <p:nvPicPr>
          <p:cNvPr id="2050" name="Picture 2" descr="C:\Users\Enzo\Documents\acer vecchio\Discorsi e convegni\11 aprile 14 ANCE internazionalizzazione\materiale di studio\foto palazzi\palazzo mad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76612"/>
            <a:ext cx="5916513" cy="514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299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endParaRPr lang="it-IT" dirty="0"/>
          </a:p>
        </p:txBody>
      </p:sp>
      <p:pic>
        <p:nvPicPr>
          <p:cNvPr id="1026" name="Picture 2" descr="C:\Users\Enzo\Documents\acer vecchio\Discorsi e convegni\11 aprile 14 ANCE internazionalizzazione\materiale di studio\foto palazzi\madama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6200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33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t>Dott. Enzo Tucci - Segretario Nazionale ASFIM - www.asfim.org</a:t>
            </a:r>
            <a:endParaRPr lang="it-IT"/>
          </a:p>
        </p:txBody>
      </p:sp>
      <p:pic>
        <p:nvPicPr>
          <p:cNvPr id="3081" name="Picture 9" descr="C:\Users\Enzo\Documents\acer vecchio\Discorsi e convegni\11 aprile 14 ANCE internazionalizzazione\materiale di studio\foto palazzi\PALAZZO DELLA CIVILTA 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1111" y="3284984"/>
            <a:ext cx="3121025" cy="234156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Enzo\Documents\acer vecchio\Discorsi e convegni\11 aprile 14 ANCE internazionalizzazione\materiale di studio\foto palazzi\REGGIA DI CASER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364" y="2708920"/>
            <a:ext cx="38100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Enzo\Documents\acer vecchio\Discorsi e convegni\11 aprile 14 ANCE internazionalizzazione\materiale di studio\foto palazzi\Villa di pallad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059064"/>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Enzo\Documents\acer vecchio\Discorsi e convegni\11 aprile 14 ANCE internazionalizzazione\materiale di studio\foto palazzi\Palazzo della consul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364" y="1045726"/>
            <a:ext cx="3035919" cy="146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34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677768"/>
          </a:xfrm>
        </p:spPr>
        <p:txBody>
          <a:bodyPr>
            <a:normAutofit fontScale="90000"/>
          </a:bodyPr>
          <a:lstStyle/>
          <a:p>
            <a:pPr algn="ctr"/>
            <a:r>
              <a:rPr lang="it-IT" dirty="0" smtClean="0"/>
              <a:t>Modalità di interazione con i mercati esteri</a:t>
            </a:r>
            <a:endParaRPr lang="it-IT" dirty="0"/>
          </a:p>
        </p:txBody>
      </p:sp>
      <p:sp>
        <p:nvSpPr>
          <p:cNvPr id="3" name="Segnaposto contenuto 2"/>
          <p:cNvSpPr>
            <a:spLocks noGrp="1"/>
          </p:cNvSpPr>
          <p:nvPr>
            <p:ph idx="1"/>
          </p:nvPr>
        </p:nvSpPr>
        <p:spPr/>
        <p:txBody>
          <a:bodyPr/>
          <a:lstStyle/>
          <a:p>
            <a:endParaRPr lang="it-I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024" y="764704"/>
            <a:ext cx="507329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388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502920" y="530351"/>
            <a:ext cx="8183880" cy="5473349"/>
          </a:xfrm>
        </p:spPr>
        <p:txBody>
          <a:bodyPr>
            <a:normAutofit fontScale="92500" lnSpcReduction="20000"/>
          </a:bodyPr>
          <a:lstStyle/>
          <a:p>
            <a:pPr marL="0" indent="0" algn="ctr">
              <a:buNone/>
            </a:pPr>
            <a:r>
              <a:rPr lang="it-IT" sz="4000" b="1" u="sng" dirty="0" smtClean="0"/>
              <a:t>PAROLE CHIAVE</a:t>
            </a:r>
          </a:p>
          <a:p>
            <a:pPr marL="0" indent="0">
              <a:buNone/>
            </a:pPr>
            <a:endParaRPr lang="it-IT" dirty="0" smtClean="0"/>
          </a:p>
          <a:p>
            <a:pPr marL="0" indent="0">
              <a:buNone/>
            </a:pPr>
            <a:r>
              <a:rPr lang="it-IT" sz="2400" dirty="0" smtClean="0">
                <a:solidFill>
                  <a:srgbClr val="FF0000"/>
                </a:solidFill>
                <a:latin typeface="Franklin Gothic Heavy" pitchFamily="34" charset="0"/>
              </a:rPr>
              <a:t>                     EXPORT </a:t>
            </a:r>
            <a:r>
              <a:rPr lang="it-IT" sz="1600" dirty="0" smtClean="0"/>
              <a:t>                                                                 </a:t>
            </a:r>
            <a:r>
              <a:rPr lang="it-IT" sz="1600" b="1" dirty="0" smtClean="0">
                <a:solidFill>
                  <a:srgbClr val="7030A0"/>
                </a:solidFill>
                <a:latin typeface="Wide Latin" pitchFamily="18" charset="0"/>
              </a:rPr>
              <a:t>SINERGIA</a:t>
            </a:r>
            <a:r>
              <a:rPr lang="it-IT" sz="1600" dirty="0" smtClean="0"/>
              <a:t>  </a:t>
            </a:r>
          </a:p>
          <a:p>
            <a:pPr marL="0" indent="0">
              <a:buNone/>
            </a:pPr>
            <a:r>
              <a:rPr lang="it-IT" sz="1600" b="1" dirty="0">
                <a:solidFill>
                  <a:srgbClr val="F75A29"/>
                </a:solidFill>
                <a:latin typeface="Lucida Handwriting" pitchFamily="66" charset="0"/>
              </a:rPr>
              <a:t>	</a:t>
            </a:r>
            <a:r>
              <a:rPr lang="it-IT" sz="1600" b="1" dirty="0" smtClean="0">
                <a:solidFill>
                  <a:srgbClr val="F75A29"/>
                </a:solidFill>
                <a:latin typeface="Lucida Handwriting" pitchFamily="66" charset="0"/>
              </a:rPr>
              <a:t>	</a:t>
            </a:r>
            <a:r>
              <a:rPr lang="it-IT" sz="2100" b="1" dirty="0">
                <a:solidFill>
                  <a:srgbClr val="F75A29"/>
                </a:solidFill>
                <a:latin typeface="Lucida Handwriting" pitchFamily="66" charset="0"/>
              </a:rPr>
              <a:t> FORMAZIONE </a:t>
            </a:r>
            <a:r>
              <a:rPr lang="it-IT" sz="1600" dirty="0" smtClean="0"/>
              <a:t>								                                                                      </a:t>
            </a:r>
            <a:r>
              <a:rPr lang="it-IT" sz="1600" dirty="0"/>
              <a:t> </a:t>
            </a:r>
            <a:r>
              <a:rPr lang="it-IT" sz="1600" dirty="0" smtClean="0"/>
              <a:t>     </a:t>
            </a:r>
            <a:r>
              <a:rPr lang="it-IT" sz="1800" b="1" u="sng" dirty="0" smtClean="0">
                <a:solidFill>
                  <a:schemeClr val="accent3">
                    <a:lumMod val="75000"/>
                  </a:schemeClr>
                </a:solidFill>
              </a:rPr>
              <a:t>COORDINAMENTO </a:t>
            </a:r>
            <a:r>
              <a:rPr lang="it-IT" sz="1800" b="1" dirty="0" smtClean="0">
                <a:solidFill>
                  <a:schemeClr val="accent3">
                    <a:lumMod val="75000"/>
                  </a:schemeClr>
                </a:solidFill>
              </a:rPr>
              <a:t>                                           </a:t>
            </a:r>
            <a:r>
              <a:rPr lang="it-IT" sz="2400" dirty="0" smtClean="0">
                <a:solidFill>
                  <a:srgbClr val="FF0000"/>
                </a:solidFill>
                <a:latin typeface="Franklin Gothic Heavy" pitchFamily="34" charset="0"/>
              </a:rPr>
              <a:t>GOVERNANCE </a:t>
            </a:r>
            <a:endParaRPr lang="it-IT" sz="1800" b="1" u="sng" dirty="0">
              <a:solidFill>
                <a:schemeClr val="accent3">
                  <a:lumMod val="75000"/>
                </a:schemeClr>
              </a:solidFill>
            </a:endParaRPr>
          </a:p>
          <a:p>
            <a:pPr marL="0" indent="0">
              <a:buNone/>
            </a:pPr>
            <a:r>
              <a:rPr lang="it-IT" sz="1600" dirty="0" smtClean="0"/>
              <a:t>	</a:t>
            </a:r>
            <a:r>
              <a:rPr lang="it-IT" sz="3200" dirty="0" smtClean="0">
                <a:solidFill>
                  <a:srgbClr val="00B050"/>
                </a:solidFill>
                <a:latin typeface="Aharoni" pitchFamily="2" charset="-79"/>
                <a:cs typeface="Aharoni" pitchFamily="2" charset="-79"/>
              </a:rPr>
              <a:t>Panificazione</a:t>
            </a:r>
            <a:r>
              <a:rPr lang="it-IT" sz="1600" dirty="0" smtClean="0"/>
              <a:t>    </a:t>
            </a:r>
          </a:p>
          <a:p>
            <a:pPr marL="0" indent="0">
              <a:buNone/>
            </a:pPr>
            <a:r>
              <a:rPr lang="it-IT" sz="1600" b="1" dirty="0" smtClean="0">
                <a:solidFill>
                  <a:srgbClr val="7030A0"/>
                </a:solidFill>
                <a:latin typeface="Wide Latin" pitchFamily="18" charset="0"/>
              </a:rPr>
              <a:t>			VALORIZZAZIONE</a:t>
            </a:r>
            <a:r>
              <a:rPr lang="it-IT" sz="1600" dirty="0" smtClean="0"/>
              <a:t>   			                  </a:t>
            </a:r>
            <a:r>
              <a:rPr lang="it-IT" sz="2400" dirty="0" smtClean="0">
                <a:solidFill>
                  <a:srgbClr val="FF0000"/>
                </a:solidFill>
                <a:latin typeface="Franklin Gothic Heavy" pitchFamily="34" charset="0"/>
              </a:rPr>
              <a:t>ammodernamento  </a:t>
            </a:r>
            <a:r>
              <a:rPr lang="it-IT" sz="1600" dirty="0" smtClean="0"/>
              <a:t>    </a:t>
            </a:r>
          </a:p>
          <a:p>
            <a:pPr marL="0" lvl="0" indent="0">
              <a:buClr>
                <a:srgbClr val="F07F09"/>
              </a:buClr>
              <a:buNone/>
            </a:pPr>
            <a:r>
              <a:rPr lang="it-IT" sz="1600" dirty="0" smtClean="0"/>
              <a:t>						</a:t>
            </a:r>
            <a:r>
              <a:rPr lang="it-IT" sz="2200" dirty="0">
                <a:solidFill>
                  <a:prstClr val="black"/>
                </a:solidFill>
              </a:rPr>
              <a:t>Consorzi</a:t>
            </a:r>
          </a:p>
          <a:p>
            <a:pPr marL="0" indent="0">
              <a:buNone/>
            </a:pPr>
            <a:r>
              <a:rPr lang="it-IT" sz="1600" b="1" dirty="0" smtClean="0">
                <a:solidFill>
                  <a:srgbClr val="7030A0"/>
                </a:solidFill>
                <a:latin typeface="Wide Latin" pitchFamily="18" charset="0"/>
              </a:rPr>
              <a:t>COMUNICAZIONE</a:t>
            </a:r>
            <a:r>
              <a:rPr lang="it-IT" sz="1600" dirty="0" smtClean="0"/>
              <a:t>                      </a:t>
            </a:r>
            <a:r>
              <a:rPr lang="it-IT" sz="2200" dirty="0">
                <a:solidFill>
                  <a:prstClr val="black"/>
                </a:solidFill>
              </a:rPr>
              <a:t>WEB </a:t>
            </a:r>
            <a:r>
              <a:rPr lang="it-IT" sz="2200" dirty="0" smtClean="0">
                <a:solidFill>
                  <a:prstClr val="black"/>
                </a:solidFill>
              </a:rPr>
              <a:t>        </a:t>
            </a:r>
            <a:r>
              <a:rPr lang="it-IT" sz="4300" b="1" u="sng" dirty="0" smtClean="0">
                <a:solidFill>
                  <a:srgbClr val="1B587C">
                    <a:lumMod val="75000"/>
                  </a:srgbClr>
                </a:solidFill>
              </a:rPr>
              <a:t>INSIEME</a:t>
            </a:r>
            <a:r>
              <a:rPr lang="it-IT" sz="1600" dirty="0" smtClean="0">
                <a:solidFill>
                  <a:prstClr val="black"/>
                </a:solidFill>
              </a:rPr>
              <a:t> </a:t>
            </a:r>
            <a:r>
              <a:rPr lang="it-IT" sz="1600" dirty="0" smtClean="0"/>
              <a:t>		</a:t>
            </a:r>
            <a:r>
              <a:rPr lang="it-IT" sz="2400" dirty="0" smtClean="0">
                <a:solidFill>
                  <a:srgbClr val="FF0000"/>
                </a:solidFill>
                <a:latin typeface="Franklin Gothic Heavy" pitchFamily="34" charset="0"/>
              </a:rPr>
              <a:t>INFRASTRUTTURE</a:t>
            </a:r>
          </a:p>
          <a:p>
            <a:pPr marL="0" indent="0">
              <a:buNone/>
            </a:pPr>
            <a:r>
              <a:rPr lang="it-IT" sz="1600" dirty="0" smtClean="0"/>
              <a:t>			</a:t>
            </a:r>
            <a:r>
              <a:rPr lang="it-IT" sz="3200" dirty="0">
                <a:solidFill>
                  <a:srgbClr val="00B050"/>
                </a:solidFill>
                <a:latin typeface="Aharoni" pitchFamily="2" charset="-79"/>
                <a:cs typeface="Aharoni" pitchFamily="2" charset="-79"/>
              </a:rPr>
              <a:t> </a:t>
            </a:r>
            <a:r>
              <a:rPr lang="it-IT" sz="3200" dirty="0" smtClean="0">
                <a:solidFill>
                  <a:srgbClr val="00B050"/>
                </a:solidFill>
                <a:latin typeface="Aharoni" pitchFamily="2" charset="-79"/>
                <a:cs typeface="Aharoni" pitchFamily="2" charset="-79"/>
              </a:rPr>
              <a:t>Strategia              </a:t>
            </a:r>
            <a:r>
              <a:rPr lang="it-IT" sz="1800" b="1" u="sng" dirty="0" smtClean="0">
                <a:solidFill>
                  <a:srgbClr val="1B587C">
                    <a:lumMod val="75000"/>
                  </a:srgbClr>
                </a:solidFill>
              </a:rPr>
              <a:t>orgoglio</a:t>
            </a:r>
            <a:r>
              <a:rPr lang="it-IT" sz="3200" dirty="0" smtClean="0">
                <a:solidFill>
                  <a:srgbClr val="00B050"/>
                </a:solidFill>
                <a:latin typeface="Aharoni" pitchFamily="2" charset="-79"/>
                <a:cs typeface="Aharoni" pitchFamily="2" charset="-79"/>
              </a:rPr>
              <a:t> </a:t>
            </a:r>
            <a:endParaRPr lang="it-IT" sz="3200" dirty="0">
              <a:solidFill>
                <a:srgbClr val="00B050"/>
              </a:solidFill>
              <a:latin typeface="Aharoni" pitchFamily="2" charset="-79"/>
              <a:cs typeface="Aharoni" pitchFamily="2" charset="-79"/>
            </a:endParaRPr>
          </a:p>
          <a:p>
            <a:pPr marL="0" indent="0">
              <a:buNone/>
            </a:pPr>
            <a:r>
              <a:rPr lang="it-IT" sz="2400" dirty="0" smtClean="0">
                <a:solidFill>
                  <a:srgbClr val="FF0000"/>
                </a:solidFill>
                <a:latin typeface="Franklin Gothic Heavy" pitchFamily="34" charset="0"/>
              </a:rPr>
              <a:t>«SISTEMA PAESE»</a:t>
            </a:r>
            <a:r>
              <a:rPr lang="it-IT" sz="1600" dirty="0" smtClean="0"/>
              <a:t>           			</a:t>
            </a:r>
            <a:r>
              <a:rPr lang="it-IT" sz="2200" dirty="0">
                <a:solidFill>
                  <a:prstClr val="black"/>
                </a:solidFill>
              </a:rPr>
              <a:t>Contratti di rete</a:t>
            </a:r>
          </a:p>
          <a:p>
            <a:pPr marL="0" indent="0">
              <a:buNone/>
            </a:pPr>
            <a:r>
              <a:rPr lang="it-IT" sz="2400" dirty="0" smtClean="0">
                <a:solidFill>
                  <a:srgbClr val="FF0000"/>
                </a:solidFill>
                <a:latin typeface="Franklin Gothic Heavy" pitchFamily="34" charset="0"/>
              </a:rPr>
              <a:t>		«FILIERA INTETGRATA»</a:t>
            </a:r>
            <a:r>
              <a:rPr lang="it-IT" sz="1600" dirty="0" smtClean="0"/>
              <a:t>   </a:t>
            </a:r>
          </a:p>
          <a:p>
            <a:pPr marL="0" indent="0">
              <a:buNone/>
            </a:pPr>
            <a:r>
              <a:rPr lang="it-IT" sz="1600" dirty="0"/>
              <a:t>	</a:t>
            </a:r>
            <a:r>
              <a:rPr lang="it-IT" sz="1600" dirty="0" smtClean="0"/>
              <a:t>			    </a:t>
            </a:r>
            <a:r>
              <a:rPr lang="it-IT" sz="2000" b="1" dirty="0" smtClean="0">
                <a:solidFill>
                  <a:srgbClr val="F75A29"/>
                </a:solidFill>
                <a:latin typeface="Lucida Handwriting" pitchFamily="66" charset="0"/>
              </a:rPr>
              <a:t>«DATI E INFORMAZIONI»</a:t>
            </a:r>
            <a:endParaRPr lang="it-IT" sz="2000" b="1" dirty="0">
              <a:solidFill>
                <a:srgbClr val="F75A29"/>
              </a:solidFill>
              <a:latin typeface="Lucida Handwriting" pitchFamily="66" charset="0"/>
            </a:endParaRPr>
          </a:p>
        </p:txBody>
      </p:sp>
      <p:cxnSp>
        <p:nvCxnSpPr>
          <p:cNvPr id="6" name="Connettore 2 5"/>
          <p:cNvCxnSpPr/>
          <p:nvPr/>
        </p:nvCxnSpPr>
        <p:spPr>
          <a:xfrm>
            <a:off x="1439652" y="3645024"/>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Segnaposto piè di pagina 5"/>
          <p:cNvSpPr txBox="1">
            <a:spLocks/>
          </p:cNvSpPr>
          <p:nvPr/>
        </p:nvSpPr>
        <p:spPr>
          <a:xfrm>
            <a:off x="1219945" y="6000963"/>
            <a:ext cx="6624736" cy="380366"/>
          </a:xfrm>
          <a:prstGeom prst="rect">
            <a:avLst/>
          </a:prstGeom>
        </p:spPr>
        <p:txBody>
          <a:bodyPr vert="horz" anchor="b"/>
          <a:lstStyle>
            <a:defPPr>
              <a:defRPr lang="it-IT"/>
            </a:defPPr>
            <a:lvl1pPr marL="0" algn="l"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F07F09"/>
              </a:buClr>
            </a:pPr>
            <a:r>
              <a:rPr lang="it-IT" sz="1200" b="1" dirty="0" smtClean="0">
                <a:solidFill>
                  <a:schemeClr val="tx1">
                    <a:lumMod val="65000"/>
                    <a:lumOff val="35000"/>
                  </a:schemeClr>
                </a:solidFill>
              </a:rPr>
              <a:t>Enzo Tucci – </a:t>
            </a:r>
            <a:r>
              <a:rPr lang="it-IT" b="1" i="1" dirty="0" smtClean="0">
                <a:solidFill>
                  <a:schemeClr val="tx1">
                    <a:lumMod val="65000"/>
                    <a:lumOff val="35000"/>
                  </a:schemeClr>
                </a:solidFill>
                <a:latin typeface="Times New Roman"/>
                <a:ea typeface="Calibri"/>
              </a:rPr>
              <a:t>Presidente </a:t>
            </a:r>
            <a:r>
              <a:rPr lang="it-IT" i="1" dirty="0" smtClean="0">
                <a:solidFill>
                  <a:schemeClr val="tx1">
                    <a:lumMod val="65000"/>
                    <a:lumOff val="35000"/>
                  </a:schemeClr>
                </a:solidFill>
                <a:latin typeface="Times New Roman"/>
                <a:ea typeface="Calibri"/>
              </a:rPr>
              <a:t>«Commissione di Studi “Internazionalizzazione delle Imprese e </a:t>
            </a:r>
            <a:r>
              <a:rPr lang="it-IT" i="1" dirty="0" err="1" smtClean="0">
                <a:solidFill>
                  <a:schemeClr val="tx1">
                    <a:lumMod val="65000"/>
                    <a:lumOff val="35000"/>
                  </a:schemeClr>
                </a:solidFill>
                <a:latin typeface="Times New Roman"/>
                <a:ea typeface="Calibri"/>
              </a:rPr>
              <a:t>Sme’S</a:t>
            </a:r>
            <a:r>
              <a:rPr lang="it-IT" i="1" dirty="0" smtClean="0">
                <a:solidFill>
                  <a:schemeClr val="tx1">
                    <a:lumMod val="65000"/>
                    <a:lumOff val="35000"/>
                  </a:schemeClr>
                </a:solidFill>
                <a:latin typeface="Times New Roman"/>
                <a:ea typeface="Calibri"/>
              </a:rPr>
              <a:t>» ODCEC Bari</a:t>
            </a:r>
            <a:endParaRPr lang="it-IT" dirty="0">
              <a:solidFill>
                <a:schemeClr val="tx1">
                  <a:lumMod val="65000"/>
                  <a:lumOff val="35000"/>
                </a:schemeClr>
              </a:solidFill>
              <a:latin typeface="Times New Roman"/>
              <a:ea typeface="Calibri"/>
            </a:endParaRPr>
          </a:p>
        </p:txBody>
      </p:sp>
    </p:spTree>
    <p:extLst>
      <p:ext uri="{BB962C8B-B14F-4D97-AF65-F5344CB8AC3E}">
        <p14:creationId xmlns:p14="http://schemas.microsoft.com/office/powerpoint/2010/main" val="31787108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821784"/>
          </a:xfrm>
        </p:spPr>
        <p:txBody>
          <a:bodyPr/>
          <a:lstStyle/>
          <a:p>
            <a:r>
              <a:rPr lang="it-IT" dirty="0" smtClean="0"/>
              <a:t>     EDILIZIA ITALIANA NEL MONDO 2020</a:t>
            </a:r>
            <a:endParaRPr lang="it-IT" dirty="0"/>
          </a:p>
        </p:txBody>
      </p:sp>
      <p:pic>
        <p:nvPicPr>
          <p:cNvPr id="5" name="Picture 7" descr="success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624736" cy="441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piè di pagina 5"/>
          <p:cNvSpPr txBox="1">
            <a:spLocks/>
          </p:cNvSpPr>
          <p:nvPr/>
        </p:nvSpPr>
        <p:spPr>
          <a:xfrm>
            <a:off x="1242526" y="6000963"/>
            <a:ext cx="6624736" cy="380366"/>
          </a:xfrm>
          <a:prstGeom prst="rect">
            <a:avLst/>
          </a:prstGeom>
        </p:spPr>
        <p:txBody>
          <a:bodyPr vert="horz" anchor="b"/>
          <a:lstStyle>
            <a:defPPr>
              <a:defRPr lang="it-IT"/>
            </a:defPPr>
            <a:lvl1pPr marL="0" algn="l"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F07F09"/>
              </a:buClr>
            </a:pPr>
            <a:r>
              <a:rPr lang="it-IT" sz="1200" b="1" dirty="0" smtClean="0">
                <a:solidFill>
                  <a:schemeClr val="tx1">
                    <a:lumMod val="65000"/>
                    <a:lumOff val="35000"/>
                  </a:schemeClr>
                </a:solidFill>
              </a:rPr>
              <a:t>Enzo Tucci – </a:t>
            </a:r>
            <a:r>
              <a:rPr lang="it-IT" b="1" i="1" dirty="0" smtClean="0">
                <a:solidFill>
                  <a:schemeClr val="tx1">
                    <a:lumMod val="65000"/>
                    <a:lumOff val="35000"/>
                  </a:schemeClr>
                </a:solidFill>
                <a:latin typeface="Times New Roman"/>
                <a:ea typeface="Calibri"/>
              </a:rPr>
              <a:t>Presidente </a:t>
            </a:r>
            <a:r>
              <a:rPr lang="it-IT" i="1" dirty="0" smtClean="0">
                <a:solidFill>
                  <a:schemeClr val="tx1">
                    <a:lumMod val="65000"/>
                    <a:lumOff val="35000"/>
                  </a:schemeClr>
                </a:solidFill>
                <a:latin typeface="Times New Roman"/>
                <a:ea typeface="Calibri"/>
              </a:rPr>
              <a:t>«Commissione di Studi “Internazionalizzazione delle Imprese e </a:t>
            </a:r>
            <a:r>
              <a:rPr lang="it-IT" i="1" dirty="0" err="1" smtClean="0">
                <a:solidFill>
                  <a:schemeClr val="tx1">
                    <a:lumMod val="65000"/>
                    <a:lumOff val="35000"/>
                  </a:schemeClr>
                </a:solidFill>
                <a:latin typeface="Times New Roman"/>
                <a:ea typeface="Calibri"/>
              </a:rPr>
              <a:t>Sme’S</a:t>
            </a:r>
            <a:r>
              <a:rPr lang="it-IT" i="1" dirty="0" smtClean="0">
                <a:solidFill>
                  <a:schemeClr val="tx1">
                    <a:lumMod val="65000"/>
                    <a:lumOff val="35000"/>
                  </a:schemeClr>
                </a:solidFill>
                <a:latin typeface="Times New Roman"/>
                <a:ea typeface="Calibri"/>
              </a:rPr>
              <a:t>» ODCEC Bari</a:t>
            </a:r>
            <a:endParaRPr lang="it-IT" dirty="0">
              <a:solidFill>
                <a:schemeClr val="tx1">
                  <a:lumMod val="65000"/>
                  <a:lumOff val="35000"/>
                </a:schemeClr>
              </a:solidFill>
              <a:latin typeface="Times New Roman"/>
              <a:ea typeface="Calibri"/>
            </a:endParaRPr>
          </a:p>
        </p:txBody>
      </p:sp>
    </p:spTree>
    <p:extLst>
      <p:ext uri="{BB962C8B-B14F-4D97-AF65-F5344CB8AC3E}">
        <p14:creationId xmlns:p14="http://schemas.microsoft.com/office/powerpoint/2010/main" val="24475866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02920" y="692696"/>
            <a:ext cx="8183880" cy="5342344"/>
          </a:xfrm>
        </p:spPr>
        <p:txBody>
          <a:bodyPr anchor="ctr">
            <a:normAutofit/>
          </a:bodyPr>
          <a:lstStyle/>
          <a:p>
            <a:pPr algn="ctr"/>
            <a:r>
              <a:rPr lang="it-IT" sz="4400" dirty="0" smtClean="0">
                <a:solidFill>
                  <a:schemeClr val="accent3">
                    <a:lumMod val="75000"/>
                  </a:schemeClr>
                </a:solidFill>
              </a:rPr>
              <a:t>GRAZIE </a:t>
            </a:r>
            <a:br>
              <a:rPr lang="it-IT" sz="4400" dirty="0" smtClean="0">
                <a:solidFill>
                  <a:schemeClr val="accent3">
                    <a:lumMod val="75000"/>
                  </a:schemeClr>
                </a:solidFill>
              </a:rPr>
            </a:br>
            <a:r>
              <a:rPr lang="it-IT" sz="4400" dirty="0" smtClean="0">
                <a:solidFill>
                  <a:schemeClr val="accent3">
                    <a:lumMod val="75000"/>
                  </a:schemeClr>
                </a:solidFill>
              </a:rPr>
              <a:t>PER L’ATTENZIONE</a:t>
            </a:r>
            <a:endParaRPr lang="it-IT" sz="4400" dirty="0">
              <a:solidFill>
                <a:schemeClr val="accent3">
                  <a:lumMod val="75000"/>
                </a:schemeClr>
              </a:solidFill>
            </a:endParaRPr>
          </a:p>
        </p:txBody>
      </p:sp>
      <p:sp>
        <p:nvSpPr>
          <p:cNvPr id="9" name="Segnaposto contenuto 8"/>
          <p:cNvSpPr>
            <a:spLocks noGrp="1"/>
          </p:cNvSpPr>
          <p:nvPr>
            <p:ph idx="1"/>
          </p:nvPr>
        </p:nvSpPr>
        <p:spPr>
          <a:xfrm>
            <a:off x="502920" y="530352"/>
            <a:ext cx="1620808" cy="954432"/>
          </a:xfrm>
        </p:spPr>
        <p:txBody>
          <a:bodyPr/>
          <a:lstStyle/>
          <a:p>
            <a:pPr marL="0" indent="0" algn="ctr">
              <a:buNone/>
            </a:pPr>
            <a:endParaRPr lang="it-I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657" y="4365104"/>
            <a:ext cx="730944" cy="73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egnaposto piè di pagina 5"/>
          <p:cNvSpPr txBox="1">
            <a:spLocks/>
          </p:cNvSpPr>
          <p:nvPr/>
        </p:nvSpPr>
        <p:spPr>
          <a:xfrm>
            <a:off x="1219945" y="6000963"/>
            <a:ext cx="6624736" cy="380366"/>
          </a:xfrm>
          <a:prstGeom prst="rect">
            <a:avLst/>
          </a:prstGeom>
        </p:spPr>
        <p:txBody>
          <a:bodyPr vert="horz" anchor="b"/>
          <a:lstStyle>
            <a:defPPr>
              <a:defRPr lang="it-IT"/>
            </a:defPPr>
            <a:lvl1pPr marL="0" algn="l"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F07F09"/>
              </a:buClr>
            </a:pPr>
            <a:r>
              <a:rPr lang="it-IT" sz="1200" b="1" dirty="0" smtClean="0">
                <a:solidFill>
                  <a:schemeClr val="tx1">
                    <a:lumMod val="65000"/>
                    <a:lumOff val="35000"/>
                  </a:schemeClr>
                </a:solidFill>
              </a:rPr>
              <a:t>Enzo Tucci – </a:t>
            </a:r>
            <a:r>
              <a:rPr lang="it-IT" b="1" i="1" dirty="0" smtClean="0">
                <a:solidFill>
                  <a:schemeClr val="tx1">
                    <a:lumMod val="65000"/>
                    <a:lumOff val="35000"/>
                  </a:schemeClr>
                </a:solidFill>
                <a:latin typeface="Times New Roman"/>
                <a:ea typeface="Calibri"/>
              </a:rPr>
              <a:t>Presidente </a:t>
            </a:r>
            <a:r>
              <a:rPr lang="it-IT" i="1" dirty="0" smtClean="0">
                <a:solidFill>
                  <a:schemeClr val="tx1">
                    <a:lumMod val="65000"/>
                    <a:lumOff val="35000"/>
                  </a:schemeClr>
                </a:solidFill>
                <a:latin typeface="Times New Roman"/>
                <a:ea typeface="Calibri"/>
              </a:rPr>
              <a:t>«Commissione di Studi “Internazionalizzazione delle Imprese e </a:t>
            </a:r>
            <a:r>
              <a:rPr lang="it-IT" i="1" dirty="0" err="1" smtClean="0">
                <a:solidFill>
                  <a:schemeClr val="tx1">
                    <a:lumMod val="65000"/>
                    <a:lumOff val="35000"/>
                  </a:schemeClr>
                </a:solidFill>
                <a:latin typeface="Times New Roman"/>
                <a:ea typeface="Calibri"/>
              </a:rPr>
              <a:t>Sme’S</a:t>
            </a:r>
            <a:r>
              <a:rPr lang="it-IT" i="1" dirty="0" smtClean="0">
                <a:solidFill>
                  <a:schemeClr val="tx1">
                    <a:lumMod val="65000"/>
                    <a:lumOff val="35000"/>
                  </a:schemeClr>
                </a:solidFill>
                <a:latin typeface="Times New Roman"/>
                <a:ea typeface="Calibri"/>
              </a:rPr>
              <a:t>» ODCEC Bari</a:t>
            </a:r>
            <a:endParaRPr lang="it-IT" dirty="0">
              <a:solidFill>
                <a:schemeClr val="tx1">
                  <a:lumMod val="65000"/>
                  <a:lumOff val="35000"/>
                </a:schemeClr>
              </a:solidFill>
              <a:latin typeface="Times New Roman"/>
              <a:ea typeface="Calibri"/>
            </a:endParaRPr>
          </a:p>
        </p:txBody>
      </p:sp>
    </p:spTree>
    <p:extLst>
      <p:ext uri="{BB962C8B-B14F-4D97-AF65-F5344CB8AC3E}">
        <p14:creationId xmlns:p14="http://schemas.microsoft.com/office/powerpoint/2010/main" val="18554178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lgn="ctr">
              <a:buNone/>
            </a:pPr>
            <a:r>
              <a:rPr lang="it-IT" sz="4400" b="1" dirty="0" smtClean="0">
                <a:solidFill>
                  <a:schemeClr val="accent2"/>
                </a:solidFill>
              </a:rPr>
              <a:t>INTERNAZIONALIZZAZIONE </a:t>
            </a:r>
          </a:p>
          <a:p>
            <a:pPr marL="0" indent="0" algn="ctr">
              <a:buNone/>
            </a:pPr>
            <a:r>
              <a:rPr lang="it-IT" sz="4400" b="1" dirty="0" smtClean="0">
                <a:solidFill>
                  <a:schemeClr val="accent2"/>
                </a:solidFill>
              </a:rPr>
              <a:t>LE AZIENDE, PERCHE’</a:t>
            </a:r>
            <a:r>
              <a:rPr lang="it-IT" sz="4400" dirty="0" smtClean="0">
                <a:solidFill>
                  <a:schemeClr val="accent2"/>
                </a:solidFill>
              </a:rPr>
              <a:t>?</a:t>
            </a:r>
            <a:endParaRPr lang="it-IT" sz="4400" dirty="0">
              <a:solidFill>
                <a:schemeClr val="accent2"/>
              </a:solidFill>
            </a:endParaRPr>
          </a:p>
        </p:txBody>
      </p:sp>
      <p:sp>
        <p:nvSpPr>
          <p:cNvPr id="5" name="Segnaposto piè di pagina 5"/>
          <p:cNvSpPr>
            <a:spLocks noGrp="1"/>
          </p:cNvSpPr>
          <p:nvPr>
            <p:ph type="ftr" sz="quarter" idx="11"/>
          </p:nvPr>
        </p:nvSpPr>
        <p:spPr>
          <a:xfrm>
            <a:off x="1331640" y="6000963"/>
            <a:ext cx="6624736" cy="308358"/>
          </a:xfrm>
        </p:spPr>
        <p:txBody>
          <a:bodyPr/>
          <a:lstStyle/>
          <a:p>
            <a:pPr lvl="0" algn="ctr">
              <a:buClr>
                <a:srgbClr val="F07F09"/>
              </a:buClr>
            </a:pPr>
            <a:r>
              <a:rPr lang="it-IT" sz="1200" b="1" dirty="0" smtClean="0">
                <a:solidFill>
                  <a:schemeClr val="tx1">
                    <a:lumMod val="65000"/>
                    <a:lumOff val="35000"/>
                  </a:schemeClr>
                </a:solidFill>
              </a:rPr>
              <a:t>Enzo Tucci – </a:t>
            </a:r>
            <a:r>
              <a:rPr lang="it-IT" b="1" i="1" dirty="0" smtClean="0">
                <a:solidFill>
                  <a:schemeClr val="tx1">
                    <a:lumMod val="65000"/>
                    <a:lumOff val="35000"/>
                  </a:schemeClr>
                </a:solidFill>
                <a:latin typeface="Times New Roman"/>
                <a:ea typeface="Calibri"/>
              </a:rPr>
              <a:t>Presidente </a:t>
            </a:r>
            <a:r>
              <a:rPr lang="it-IT" i="1" dirty="0" smtClean="0">
                <a:solidFill>
                  <a:schemeClr val="tx1">
                    <a:lumMod val="65000"/>
                    <a:lumOff val="35000"/>
                  </a:schemeClr>
                </a:solidFill>
                <a:latin typeface="Times New Roman"/>
                <a:ea typeface="Calibri"/>
              </a:rPr>
              <a:t>«</a:t>
            </a:r>
            <a:r>
              <a:rPr lang="it-IT" i="1" dirty="0">
                <a:solidFill>
                  <a:schemeClr val="tx1">
                    <a:lumMod val="65000"/>
                    <a:lumOff val="35000"/>
                  </a:schemeClr>
                </a:solidFill>
                <a:latin typeface="Times New Roman"/>
                <a:ea typeface="Calibri"/>
              </a:rPr>
              <a:t>Commissione di Studi “Internazionalizzazione delle Imprese e </a:t>
            </a:r>
            <a:r>
              <a:rPr lang="it-IT" i="1" dirty="0" err="1">
                <a:solidFill>
                  <a:schemeClr val="tx1">
                    <a:lumMod val="65000"/>
                    <a:lumOff val="35000"/>
                  </a:schemeClr>
                </a:solidFill>
                <a:latin typeface="Times New Roman"/>
                <a:ea typeface="Calibri"/>
              </a:rPr>
              <a:t>Sme’S</a:t>
            </a:r>
            <a:r>
              <a:rPr lang="it-IT" i="1" dirty="0">
                <a:solidFill>
                  <a:schemeClr val="tx1">
                    <a:lumMod val="65000"/>
                    <a:lumOff val="35000"/>
                  </a:schemeClr>
                </a:solidFill>
                <a:latin typeface="Times New Roman"/>
                <a:ea typeface="Calibri"/>
              </a:rPr>
              <a:t>» ODCEC </a:t>
            </a:r>
            <a:r>
              <a:rPr lang="it-IT" i="1" dirty="0" smtClean="0">
                <a:solidFill>
                  <a:schemeClr val="tx1">
                    <a:lumMod val="65000"/>
                    <a:lumOff val="35000"/>
                  </a:schemeClr>
                </a:solidFill>
                <a:latin typeface="Times New Roman"/>
                <a:ea typeface="Calibri"/>
              </a:rPr>
              <a:t>Bari</a:t>
            </a:r>
            <a:endParaRPr lang="it-IT" dirty="0">
              <a:solidFill>
                <a:schemeClr val="tx1">
                  <a:lumMod val="65000"/>
                  <a:lumOff val="35000"/>
                </a:schemeClr>
              </a:solidFill>
              <a:latin typeface="Times New Roman"/>
              <a:ea typeface="Calibri"/>
            </a:endParaRPr>
          </a:p>
        </p:txBody>
      </p:sp>
      <p:pic>
        <p:nvPicPr>
          <p:cNvPr id="6" name="Picture 4" descr="punto interrog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573016"/>
            <a:ext cx="2087488" cy="208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9551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a 10"/>
          <p:cNvGraphicFramePr>
            <a:graphicFrameLocks noGrp="1"/>
          </p:cNvGraphicFramePr>
          <p:nvPr>
            <p:extLst>
              <p:ext uri="{D42A27DB-BD31-4B8C-83A1-F6EECF244321}">
                <p14:modId xmlns:p14="http://schemas.microsoft.com/office/powerpoint/2010/main" val="3991360470"/>
              </p:ext>
            </p:extLst>
          </p:nvPr>
        </p:nvGraphicFramePr>
        <p:xfrm>
          <a:off x="755576" y="1106141"/>
          <a:ext cx="8136904" cy="5591453"/>
        </p:xfrm>
        <a:graphic>
          <a:graphicData uri="http://schemas.openxmlformats.org/drawingml/2006/table">
            <a:tbl>
              <a:tblPr firstRow="1" bandRow="1">
                <a:tableStyleId>{2D5ABB26-0587-4C30-8999-92F81FD0307C}</a:tableStyleId>
              </a:tblPr>
              <a:tblGrid>
                <a:gridCol w="5079034"/>
                <a:gridCol w="3057870"/>
              </a:tblGrid>
              <a:tr h="583799">
                <a:tc>
                  <a:txBody>
                    <a:bodyPr/>
                    <a:lstStyle/>
                    <a:p>
                      <a:pPr algn="just"/>
                      <a:r>
                        <a:rPr lang="it-IT" sz="1400" b="0" i="0" u="none" strike="noStrike" kern="1200" baseline="0" dirty="0" smtClean="0">
                          <a:solidFill>
                            <a:schemeClr val="tx1"/>
                          </a:solidFill>
                          <a:latin typeface="Verdana" pitchFamily="34" charset="0"/>
                          <a:ea typeface="Verdana" pitchFamily="34" charset="0"/>
                          <a:cs typeface="Verdana" pitchFamily="34" charset="0"/>
                        </a:rPr>
                        <a:t>Contributo alla crescita del PIL da parte delle esportazioni nette:</a:t>
                      </a:r>
                      <a:endParaRPr lang="it-IT" sz="1400" b="1" kern="1200" cap="small" baseline="0" dirty="0" smtClean="0">
                        <a:solidFill>
                          <a:srgbClr val="A50021"/>
                        </a:solidFill>
                        <a:latin typeface="Verdana" pitchFamily="34" charset="0"/>
                        <a:ea typeface="Verdana" pitchFamily="34" charset="0"/>
                        <a:cs typeface="Verdana" pitchFamily="34" charset="0"/>
                      </a:endParaRPr>
                    </a:p>
                  </a:txBody>
                  <a:tcPr anchor="ctr">
                    <a:lnR w="57150" cap="flat" cmpd="sng" algn="ctr">
                      <a:solidFill>
                        <a:srgbClr val="C00000"/>
                      </a:solidFill>
                      <a:prstDash val="solid"/>
                      <a:round/>
                      <a:headEnd type="none" w="med" len="med"/>
                      <a:tailEnd type="none" w="med" len="med"/>
                    </a:lnR>
                    <a:lnB w="57150" cap="flat" cmpd="sng" algn="ctr">
                      <a:solidFill>
                        <a:schemeClr val="bg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small" spc="0" normalizeH="0" baseline="0" noProof="0" dirty="0" smtClean="0">
                          <a:ln>
                            <a:noFill/>
                          </a:ln>
                          <a:solidFill>
                            <a:srgbClr val="A50021"/>
                          </a:solidFill>
                          <a:effectLst/>
                          <a:uLnTx/>
                          <a:uFillTx/>
                          <a:latin typeface="Verdana" pitchFamily="34" charset="0"/>
                          <a:ea typeface="Verdana" pitchFamily="34" charset="0"/>
                          <a:cs typeface="Verdana" pitchFamily="34" charset="0"/>
                        </a:rPr>
                        <a:t>3% nel 2012</a:t>
                      </a:r>
                    </a:p>
                    <a:p>
                      <a:pPr algn="r"/>
                      <a:endParaRPr lang="it-IT" b="0" dirty="0"/>
                    </a:p>
                  </a:txBody>
                  <a:tcPr anchor="ctr">
                    <a:lnL w="57150" cap="flat" cmpd="sng" algn="ctr">
                      <a:solidFill>
                        <a:srgbClr val="C00000"/>
                      </a:solidFill>
                      <a:prstDash val="solid"/>
                      <a:round/>
                      <a:headEnd type="none" w="med" len="med"/>
                      <a:tailEnd type="none" w="med" len="med"/>
                    </a:lnL>
                    <a:lnB w="57150" cap="flat" cmpd="sng" algn="ctr">
                      <a:solidFill>
                        <a:schemeClr val="bg2"/>
                      </a:solidFill>
                      <a:prstDash val="solid"/>
                      <a:round/>
                      <a:headEnd type="none" w="med" len="med"/>
                      <a:tailEnd type="none" w="med" len="med"/>
                    </a:lnB>
                  </a:tcPr>
                </a:tc>
              </a:tr>
              <a:tr h="1255167">
                <a:tc>
                  <a:txBody>
                    <a:bodyPr/>
                    <a:lstStyle/>
                    <a:p>
                      <a:pPr algn="just"/>
                      <a:r>
                        <a:rPr lang="it-IT" sz="1400" b="0" i="0" u="none" strike="noStrike" kern="1200" baseline="0" dirty="0" smtClean="0">
                          <a:solidFill>
                            <a:schemeClr val="tx1"/>
                          </a:solidFill>
                          <a:latin typeface="Verdana" pitchFamily="34" charset="0"/>
                          <a:ea typeface="Verdana" pitchFamily="34" charset="0"/>
                          <a:cs typeface="Verdana" pitchFamily="34" charset="0"/>
                        </a:rPr>
                        <a:t>Per le imprese esportatrici un aumento del numero di aree di sbocco sui mercati extra-europei ha determinato:</a:t>
                      </a:r>
                      <a:endParaRPr lang="it-IT" sz="1400" b="1" kern="1200" cap="small" baseline="0" dirty="0">
                        <a:solidFill>
                          <a:srgbClr val="A50021"/>
                        </a:solidFill>
                        <a:latin typeface="Verdana" pitchFamily="34" charset="0"/>
                        <a:ea typeface="Verdana" pitchFamily="34" charset="0"/>
                        <a:cs typeface="Verdana" pitchFamily="34" charset="0"/>
                      </a:endParaRPr>
                    </a:p>
                  </a:txBody>
                  <a:tcPr anchor="ctr">
                    <a:lnR w="57150" cap="flat" cmpd="sng" algn="ctr">
                      <a:solidFill>
                        <a:srgbClr val="C00000"/>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it-IT" sz="1600" b="1" i="0" u="none" strike="noStrike" kern="1200" cap="small" spc="0" normalizeH="0" baseline="0" noProof="0" dirty="0" smtClean="0">
                          <a:ln>
                            <a:noFill/>
                          </a:ln>
                          <a:solidFill>
                            <a:srgbClr val="A50021"/>
                          </a:solidFill>
                          <a:effectLst/>
                          <a:uLnTx/>
                          <a:uFillTx/>
                          <a:latin typeface="Verdana" pitchFamily="34" charset="0"/>
                          <a:ea typeface="Verdana" pitchFamily="34" charset="0"/>
                          <a:cs typeface="Verdana" pitchFamily="34" charset="0"/>
                        </a:rPr>
                        <a:t>+8% di Valore aggiunto nel triennio 2010-2012</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kumimoji="0" lang="it-IT" sz="1600" b="1" i="0" u="none" strike="noStrike" kern="1200" cap="small" spc="0" normalizeH="0" baseline="0" noProof="0" dirty="0" smtClean="0">
                        <a:ln>
                          <a:noFill/>
                        </a:ln>
                        <a:solidFill>
                          <a:srgbClr val="A50021"/>
                        </a:solidFill>
                        <a:effectLst/>
                        <a:uLnTx/>
                        <a:uFillTx/>
                        <a:latin typeface="Verdana" pitchFamily="34" charset="0"/>
                        <a:ea typeface="Verdana" pitchFamily="34" charset="0"/>
                        <a:cs typeface="Verdana" pitchFamily="34" charset="0"/>
                      </a:endParaRP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it-IT" sz="1600" b="1" i="0" u="none" strike="noStrike" kern="1200" cap="small" spc="0" normalizeH="0" baseline="0" noProof="0" dirty="0" smtClean="0">
                          <a:ln>
                            <a:noFill/>
                          </a:ln>
                          <a:solidFill>
                            <a:srgbClr val="A50021"/>
                          </a:solidFill>
                          <a:effectLst/>
                          <a:uLnTx/>
                          <a:uFillTx/>
                          <a:latin typeface="Verdana" pitchFamily="34" charset="0"/>
                          <a:ea typeface="Verdana" pitchFamily="34" charset="0"/>
                          <a:cs typeface="Verdana" pitchFamily="34" charset="0"/>
                        </a:rPr>
                        <a:t>+7% in termini di occupazione </a:t>
                      </a:r>
                      <a:endParaRPr lang="it-IT" sz="1600" b="0" cap="small" baseline="0" dirty="0"/>
                    </a:p>
                  </a:txBody>
                  <a:tcPr anchor="ctr">
                    <a:lnL w="57150" cap="flat" cmpd="sng" algn="ctr">
                      <a:solidFill>
                        <a:srgbClr val="C00000"/>
                      </a:solidFill>
                      <a:prstDash val="solid"/>
                      <a:round/>
                      <a:headEnd type="none" w="med" len="med"/>
                      <a:tailEnd type="none" w="med" len="med"/>
                    </a:lnL>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tcPr>
                </a:tc>
              </a:tr>
              <a:tr h="715153">
                <a:tc>
                  <a:txBody>
                    <a:bodyPr/>
                    <a:lstStyle/>
                    <a:p>
                      <a:pPr algn="just"/>
                      <a:r>
                        <a:rPr lang="it-IT" sz="1400" b="0" i="0" u="none" strike="noStrike" kern="1200" baseline="0" dirty="0" smtClean="0">
                          <a:solidFill>
                            <a:schemeClr val="tx1"/>
                          </a:solidFill>
                          <a:latin typeface="Verdana" pitchFamily="34" charset="0"/>
                          <a:ea typeface="Verdana" pitchFamily="34" charset="0"/>
                          <a:cs typeface="Verdana" pitchFamily="34" charset="0"/>
                        </a:rPr>
                        <a:t>Macchinari e prodotti per la metallurgia presentano in assoluto le due quote più elevate sul totale dell’export italiano:</a:t>
                      </a:r>
                      <a:endParaRPr lang="it-IT" sz="1400" b="1" kern="1200" cap="small" baseline="0" dirty="0">
                        <a:solidFill>
                          <a:srgbClr val="A50021"/>
                        </a:solidFill>
                        <a:latin typeface="Verdana" pitchFamily="34" charset="0"/>
                        <a:ea typeface="Verdana" pitchFamily="34" charset="0"/>
                        <a:cs typeface="Verdana" pitchFamily="34" charset="0"/>
                      </a:endParaRPr>
                    </a:p>
                  </a:txBody>
                  <a:tcPr anchor="ctr">
                    <a:lnR w="57150" cap="flat" cmpd="sng" algn="ctr">
                      <a:solidFill>
                        <a:srgbClr val="C00000"/>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small" spc="0" normalizeH="0" baseline="0" noProof="0" dirty="0" smtClean="0">
                          <a:ln>
                            <a:noFill/>
                          </a:ln>
                          <a:solidFill>
                            <a:srgbClr val="A50021"/>
                          </a:solidFill>
                          <a:effectLst/>
                          <a:uLnTx/>
                          <a:uFillTx/>
                          <a:latin typeface="Verdana" pitchFamily="34" charset="0"/>
                          <a:ea typeface="Verdana" pitchFamily="34" charset="0"/>
                          <a:cs typeface="Verdana" pitchFamily="34" charset="0"/>
                        </a:rPr>
                        <a:t>18,1% e 8,4% nel 2012 rispettivamente</a:t>
                      </a:r>
                    </a:p>
                    <a:p>
                      <a:pPr algn="r"/>
                      <a:endParaRPr lang="it-IT" sz="1100" b="0" kern="1200" dirty="0">
                        <a:solidFill>
                          <a:srgbClr val="002060"/>
                        </a:solidFill>
                        <a:latin typeface="Verdana" pitchFamily="34" charset="0"/>
                        <a:ea typeface="Verdana" pitchFamily="34" charset="0"/>
                        <a:cs typeface="Verdana" pitchFamily="34" charset="0"/>
                      </a:endParaRPr>
                    </a:p>
                  </a:txBody>
                  <a:tcPr anchor="ctr">
                    <a:lnL w="57150" cap="flat" cmpd="sng" algn="ctr">
                      <a:solidFill>
                        <a:srgbClr val="C00000"/>
                      </a:solidFill>
                      <a:prstDash val="solid"/>
                      <a:round/>
                      <a:headEnd type="none" w="med" len="med"/>
                      <a:tailEnd type="none" w="med" len="med"/>
                    </a:lnL>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tcPr>
                </a:tc>
              </a:tr>
              <a:tr h="817318">
                <a:tc>
                  <a:txBody>
                    <a:bodyPr/>
                    <a:lstStyle/>
                    <a:p>
                      <a:pPr marL="0" algn="just" defTabSz="914400" rtl="0" eaLnBrk="1" latinLnBrk="0" hangingPunct="1"/>
                      <a:r>
                        <a:rPr lang="it-IT" sz="1400" b="0" i="0" u="none" strike="noStrike" kern="1200" baseline="0" dirty="0" smtClean="0">
                          <a:solidFill>
                            <a:schemeClr val="tx1"/>
                          </a:solidFill>
                          <a:latin typeface="Verdana" pitchFamily="34" charset="0"/>
                          <a:ea typeface="Verdana" pitchFamily="34" charset="0"/>
                          <a:cs typeface="Verdana" pitchFamily="34" charset="0"/>
                        </a:rPr>
                        <a:t>Mobili e prodotti tessili quota più bassa sul totale dell’export italiano:</a:t>
                      </a:r>
                      <a:endParaRPr lang="it-IT" sz="1400" b="0" i="0" u="none" strike="noStrike" kern="1200" baseline="0" dirty="0">
                        <a:solidFill>
                          <a:schemeClr val="tx1"/>
                        </a:solidFill>
                        <a:latin typeface="Verdana" pitchFamily="34" charset="0"/>
                        <a:ea typeface="Verdana" pitchFamily="34" charset="0"/>
                        <a:cs typeface="Verdana" pitchFamily="34" charset="0"/>
                      </a:endParaRPr>
                    </a:p>
                  </a:txBody>
                  <a:tcPr anchor="ctr">
                    <a:lnR w="57150" cap="flat" cmpd="sng" algn="ctr">
                      <a:solidFill>
                        <a:srgbClr val="C00000"/>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small" spc="0" normalizeH="0" baseline="0" noProof="0" dirty="0" smtClean="0">
                          <a:ln>
                            <a:noFill/>
                          </a:ln>
                          <a:solidFill>
                            <a:srgbClr val="A50021"/>
                          </a:solidFill>
                          <a:effectLst/>
                          <a:uLnTx/>
                          <a:uFillTx/>
                          <a:latin typeface="Verdana" pitchFamily="34" charset="0"/>
                          <a:ea typeface="Verdana" pitchFamily="34" charset="0"/>
                          <a:cs typeface="Verdana" pitchFamily="34" charset="0"/>
                        </a:rPr>
                        <a:t>0,7% e 0,9% nel 2012 rispettivamente</a:t>
                      </a:r>
                    </a:p>
                    <a:p>
                      <a:pPr algn="r"/>
                      <a:endParaRPr lang="it-IT" b="0" dirty="0"/>
                    </a:p>
                  </a:txBody>
                  <a:tcPr anchor="ctr">
                    <a:lnL w="57150" cap="flat" cmpd="sng" algn="ctr">
                      <a:solidFill>
                        <a:srgbClr val="C00000"/>
                      </a:solidFill>
                      <a:prstDash val="solid"/>
                      <a:round/>
                      <a:headEnd type="none" w="med" len="med"/>
                      <a:tailEnd type="none" w="med" len="med"/>
                    </a:lnL>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tcPr>
                </a:tc>
              </a:tr>
              <a:tr h="5792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Previsioni biennio 2013-2014 crescita esportazioni:</a:t>
                      </a:r>
                    </a:p>
                    <a:p>
                      <a:pPr marL="0" algn="l" defTabSz="914400" rtl="0" eaLnBrk="1" latinLnBrk="0" hangingPunct="1"/>
                      <a:endParaRPr lang="it-IT" sz="1600" b="1" kern="1200" cap="small" baseline="0" dirty="0">
                        <a:solidFill>
                          <a:srgbClr val="A50021"/>
                        </a:solidFill>
                        <a:latin typeface="Verdana" pitchFamily="34" charset="0"/>
                        <a:ea typeface="Verdana" pitchFamily="34" charset="0"/>
                        <a:cs typeface="Verdana" pitchFamily="34" charset="0"/>
                      </a:endParaRPr>
                    </a:p>
                  </a:txBody>
                  <a:tcPr anchor="ctr">
                    <a:lnR w="57150" cap="flat" cmpd="sng" algn="ctr">
                      <a:solidFill>
                        <a:srgbClr val="C00000"/>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tcPr>
                </a:tc>
                <a:tc>
                  <a:txBody>
                    <a:bodyPr/>
                    <a:lstStyle/>
                    <a:p>
                      <a:pPr algn="r"/>
                      <a:r>
                        <a:rPr kumimoji="0" lang="it-IT" sz="1600" b="1" i="0" u="none" strike="noStrike" kern="1200" cap="small" spc="0" normalizeH="0" baseline="0" dirty="0" smtClean="0">
                          <a:ln>
                            <a:noFill/>
                          </a:ln>
                          <a:solidFill>
                            <a:srgbClr val="A50021"/>
                          </a:solidFill>
                          <a:effectLst/>
                          <a:uLnTx/>
                          <a:uFillTx/>
                          <a:latin typeface="Verdana" pitchFamily="34" charset="0"/>
                          <a:ea typeface="Verdana" pitchFamily="34" charset="0"/>
                          <a:cs typeface="Verdana" pitchFamily="34" charset="0"/>
                        </a:rPr>
                        <a:t>+9,6%</a:t>
                      </a:r>
                    </a:p>
                    <a:p>
                      <a:pPr algn="r"/>
                      <a:endParaRPr kumimoji="0" lang="it-IT" sz="1600" b="1" i="0" u="none" strike="noStrike" kern="1200" cap="small" spc="0" normalizeH="0" baseline="0" dirty="0" smtClean="0">
                        <a:ln>
                          <a:noFill/>
                        </a:ln>
                        <a:solidFill>
                          <a:srgbClr val="A50021"/>
                        </a:solidFill>
                        <a:effectLst/>
                        <a:uLnTx/>
                        <a:uFillTx/>
                        <a:latin typeface="Verdana" pitchFamily="34" charset="0"/>
                        <a:ea typeface="Verdana" pitchFamily="34" charset="0"/>
                        <a:cs typeface="Verdana" pitchFamily="34" charset="0"/>
                      </a:endParaRPr>
                    </a:p>
                  </a:txBody>
                  <a:tcPr anchor="ctr">
                    <a:lnL w="57150" cap="flat" cmpd="sng" algn="ctr">
                      <a:solidFill>
                        <a:srgbClr val="C00000"/>
                      </a:solidFill>
                      <a:prstDash val="solid"/>
                      <a:round/>
                      <a:headEnd type="none" w="med" len="med"/>
                      <a:tailEnd type="none" w="med" len="med"/>
                    </a:lnL>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tcPr>
                </a:tc>
              </a:tr>
              <a:tr h="72974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Previsioni biennio 2013-2014 crescita esportazioni manifatturiero:</a:t>
                      </a:r>
                    </a:p>
                    <a:p>
                      <a:pPr marL="0" algn="l" defTabSz="914400" rtl="0" eaLnBrk="1" latinLnBrk="0" hangingPunct="1"/>
                      <a:endParaRPr lang="it-IT" sz="1600" b="1" kern="1200" cap="small" baseline="0" dirty="0">
                        <a:solidFill>
                          <a:srgbClr val="A50021"/>
                        </a:solidFill>
                        <a:latin typeface="Verdana" pitchFamily="34" charset="0"/>
                        <a:ea typeface="Verdana" pitchFamily="34" charset="0"/>
                        <a:cs typeface="Verdana" pitchFamily="34" charset="0"/>
                      </a:endParaRPr>
                    </a:p>
                  </a:txBody>
                  <a:tcPr anchor="ctr">
                    <a:lnR w="57150" cap="flat" cmpd="sng" algn="ctr">
                      <a:solidFill>
                        <a:srgbClr val="C00000"/>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tcPr>
                </a:tc>
                <a:tc>
                  <a:txBody>
                    <a:bodyPr/>
                    <a:lstStyle/>
                    <a:p>
                      <a:pPr algn="r"/>
                      <a:r>
                        <a:rPr kumimoji="0" lang="it-IT" sz="1600" b="1" i="0" u="none" strike="noStrike" kern="1200" cap="small" spc="0" normalizeH="0" baseline="0" dirty="0" smtClean="0">
                          <a:ln>
                            <a:noFill/>
                          </a:ln>
                          <a:solidFill>
                            <a:srgbClr val="A50021"/>
                          </a:solidFill>
                          <a:effectLst/>
                          <a:uLnTx/>
                          <a:uFillTx/>
                          <a:latin typeface="Verdana" pitchFamily="34" charset="0"/>
                          <a:ea typeface="Verdana" pitchFamily="34" charset="0"/>
                          <a:cs typeface="Verdana" pitchFamily="34" charset="0"/>
                        </a:rPr>
                        <a:t>+10%</a:t>
                      </a:r>
                    </a:p>
                  </a:txBody>
                  <a:tcPr anchor="ctr">
                    <a:lnL w="57150" cap="flat" cmpd="sng" algn="ctr">
                      <a:solidFill>
                        <a:srgbClr val="C00000"/>
                      </a:solidFill>
                      <a:prstDash val="solid"/>
                      <a:round/>
                      <a:headEnd type="none" w="med" len="med"/>
                      <a:tailEnd type="none" w="med" len="med"/>
                    </a:lnL>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tcPr>
                </a:tc>
              </a:tr>
              <a:tr h="72974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Previsioni biennio 2013-2014 crescita esportazioni servizi:</a:t>
                      </a:r>
                      <a:endParaRPr lang="it-IT" sz="1600" b="1" kern="1200" cap="small" baseline="0" dirty="0">
                        <a:solidFill>
                          <a:srgbClr val="A50021"/>
                        </a:solidFill>
                        <a:latin typeface="Verdana" pitchFamily="34" charset="0"/>
                        <a:ea typeface="Verdana" pitchFamily="34" charset="0"/>
                        <a:cs typeface="Verdana" pitchFamily="34" charset="0"/>
                      </a:endParaRPr>
                    </a:p>
                  </a:txBody>
                  <a:tcPr anchor="ctr">
                    <a:lnR w="57150" cap="flat" cmpd="sng" algn="ctr">
                      <a:solidFill>
                        <a:srgbClr val="C00000"/>
                      </a:solidFill>
                      <a:prstDash val="solid"/>
                      <a:round/>
                      <a:headEnd type="none" w="med" len="med"/>
                      <a:tailEnd type="none" w="med" len="med"/>
                    </a:lnR>
                    <a:lnT w="57150" cap="flat" cmpd="sng" algn="ctr">
                      <a:solidFill>
                        <a:schemeClr val="bg2"/>
                      </a:solidFill>
                      <a:prstDash val="solid"/>
                      <a:round/>
                      <a:headEnd type="none" w="med" len="med"/>
                      <a:tailEnd type="none" w="med" len="med"/>
                    </a:lnT>
                  </a:tcPr>
                </a:tc>
                <a:tc>
                  <a:txBody>
                    <a:bodyPr/>
                    <a:lstStyle/>
                    <a:p>
                      <a:pPr algn="r"/>
                      <a:r>
                        <a:rPr kumimoji="0" lang="it-IT" sz="1600" b="1" i="0" u="none" strike="noStrike" kern="1200" cap="small" spc="0" normalizeH="0" baseline="0" dirty="0" smtClean="0">
                          <a:ln>
                            <a:noFill/>
                          </a:ln>
                          <a:solidFill>
                            <a:srgbClr val="A50021"/>
                          </a:solidFill>
                          <a:effectLst/>
                          <a:uLnTx/>
                          <a:uFillTx/>
                          <a:latin typeface="Verdana" pitchFamily="34" charset="0"/>
                          <a:ea typeface="Verdana" pitchFamily="34" charset="0"/>
                          <a:cs typeface="Verdana" pitchFamily="34" charset="0"/>
                        </a:rPr>
                        <a:t>+7,5%</a:t>
                      </a:r>
                    </a:p>
                  </a:txBody>
                  <a:tcPr anchor="ctr">
                    <a:lnL w="57150" cap="flat" cmpd="sng" algn="ctr">
                      <a:solidFill>
                        <a:srgbClr val="C00000"/>
                      </a:solidFill>
                      <a:prstDash val="solid"/>
                      <a:round/>
                      <a:headEnd type="none" w="med" len="med"/>
                      <a:tailEnd type="none" w="med" len="med"/>
                    </a:lnL>
                    <a:lnT w="57150" cap="flat" cmpd="sng" algn="ctr">
                      <a:solidFill>
                        <a:schemeClr val="bg2"/>
                      </a:solidFill>
                      <a:prstDash val="solid"/>
                      <a:round/>
                      <a:headEnd type="none" w="med" len="med"/>
                      <a:tailEnd type="none" w="med" len="med"/>
                    </a:lnT>
                  </a:tcPr>
                </a:tc>
              </a:tr>
            </a:tbl>
          </a:graphicData>
        </a:graphic>
      </p:graphicFrame>
      <p:sp>
        <p:nvSpPr>
          <p:cNvPr id="8" name="Line 2"/>
          <p:cNvSpPr>
            <a:spLocks noChangeShapeType="1"/>
          </p:cNvSpPr>
          <p:nvPr/>
        </p:nvSpPr>
        <p:spPr bwMode="auto">
          <a:xfrm flipV="1">
            <a:off x="0" y="980728"/>
            <a:ext cx="9144000"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 name="Text Box 43"/>
          <p:cNvSpPr txBox="1">
            <a:spLocks noChangeArrowheads="1"/>
          </p:cNvSpPr>
          <p:nvPr/>
        </p:nvSpPr>
        <p:spPr bwMode="auto">
          <a:xfrm>
            <a:off x="2195736" y="179572"/>
            <a:ext cx="5486400" cy="649560"/>
          </a:xfrm>
          <a:prstGeom prst="rect">
            <a:avLst/>
          </a:prstGeom>
          <a:gradFill rotWithShape="0">
            <a:gsLst>
              <a:gs pos="0">
                <a:srgbClr val="511313"/>
              </a:gs>
              <a:gs pos="50000">
                <a:srgbClr val="AF2A2A"/>
              </a:gs>
              <a:gs pos="100000">
                <a:srgbClr val="511313"/>
              </a:gs>
            </a:gsLst>
            <a:lin ang="18900000" scaled="1"/>
          </a:gradFill>
          <a:ln w="22225">
            <a:solidFill>
              <a:srgbClr val="80808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it-IT" b="1" dirty="0" smtClean="0">
                <a:solidFill>
                  <a:srgbClr val="FFFFFF"/>
                </a:solidFill>
                <a:latin typeface="Cambria" pitchFamily="18" charset="0"/>
              </a:rPr>
              <a:t>Ruolo </a:t>
            </a:r>
            <a:r>
              <a:rPr lang="it-IT" b="1" dirty="0">
                <a:solidFill>
                  <a:srgbClr val="FFFFFF"/>
                </a:solidFill>
                <a:latin typeface="Cambria" pitchFamily="18" charset="0"/>
              </a:rPr>
              <a:t>della domanda internazionale </a:t>
            </a:r>
            <a:r>
              <a:rPr lang="it-IT" b="1" dirty="0" smtClean="0">
                <a:solidFill>
                  <a:srgbClr val="FFFFFF"/>
                </a:solidFill>
                <a:latin typeface="Cambria" pitchFamily="18" charset="0"/>
              </a:rPr>
              <a:t>e prospettive</a:t>
            </a:r>
            <a:endParaRPr lang="it-IT" b="1" dirty="0">
              <a:solidFill>
                <a:srgbClr val="FFFFFF"/>
              </a:solidFill>
              <a:latin typeface="Cambria" pitchFamily="18" charset="0"/>
            </a:endParaRPr>
          </a:p>
          <a:p>
            <a:pPr algn="ctr" eaLnBrk="1" hangingPunct="1"/>
            <a:r>
              <a:rPr lang="it-IT" b="1" dirty="0">
                <a:solidFill>
                  <a:srgbClr val="FFFFFF"/>
                </a:solidFill>
                <a:latin typeface="Cambria" pitchFamily="18" charset="0"/>
              </a:rPr>
              <a:t>di crescita nel prossimo </a:t>
            </a:r>
            <a:r>
              <a:rPr lang="it-IT" b="1" dirty="0" smtClean="0">
                <a:solidFill>
                  <a:srgbClr val="FFFFFF"/>
                </a:solidFill>
                <a:latin typeface="Cambria" pitchFamily="18" charset="0"/>
              </a:rPr>
              <a:t>biennio</a:t>
            </a:r>
            <a:endParaRPr lang="it-IT" dirty="0"/>
          </a:p>
        </p:txBody>
      </p:sp>
      <p:sp>
        <p:nvSpPr>
          <p:cNvPr id="10" name="Rectangle 24"/>
          <p:cNvSpPr>
            <a:spLocks noChangeArrowheads="1"/>
          </p:cNvSpPr>
          <p:nvPr/>
        </p:nvSpPr>
        <p:spPr bwMode="auto">
          <a:xfrm rot="16200000">
            <a:off x="-2423993" y="3695135"/>
            <a:ext cx="5432326" cy="36933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style>
          <a:lnRef idx="2">
            <a:schemeClr val="accent2"/>
          </a:lnRef>
          <a:fillRef idx="1">
            <a:schemeClr val="lt1"/>
          </a:fillRef>
          <a:effectRef idx="0">
            <a:schemeClr val="accent2"/>
          </a:effectRef>
          <a:fontRef idx="minor">
            <a:schemeClr val="dk1"/>
          </a:fontRef>
        </p:style>
        <p:txBody>
          <a:bodyPr wrap="square">
            <a:spAutoFit/>
          </a:bodyPr>
          <a:lstStyle/>
          <a:p>
            <a:pPr algn="ctr">
              <a:tabLst>
                <a:tab pos="1914525" algn="l"/>
                <a:tab pos="5221288" algn="l"/>
              </a:tabLst>
            </a:pPr>
            <a:r>
              <a:rPr lang="it-IT" b="1" dirty="0" smtClean="0">
                <a:solidFill>
                  <a:srgbClr val="A50021"/>
                </a:solidFill>
                <a:latin typeface="Verdana" pitchFamily="34" charset="0"/>
                <a:ea typeface="Verdana" pitchFamily="34" charset="0"/>
                <a:cs typeface="Verdana" pitchFamily="34" charset="0"/>
              </a:rPr>
              <a:t>IL SISTEMA DELLE IMPRESE ITALIANE</a:t>
            </a:r>
            <a:endParaRPr lang="it-IT" b="1" dirty="0">
              <a:solidFill>
                <a:srgbClr val="A50021"/>
              </a:solidFill>
              <a:latin typeface="Verdana" pitchFamily="34" charset="0"/>
              <a:ea typeface="Verdana" pitchFamily="34" charset="0"/>
              <a:cs typeface="Verdana" pitchFamily="34" charset="0"/>
            </a:endParaRPr>
          </a:p>
        </p:txBody>
      </p:sp>
      <p:sp>
        <p:nvSpPr>
          <p:cNvPr id="2" name="Segnaposto numero diapositiva 1"/>
          <p:cNvSpPr>
            <a:spLocks noGrp="1"/>
          </p:cNvSpPr>
          <p:nvPr>
            <p:ph type="sldNum" sz="quarter" idx="12"/>
          </p:nvPr>
        </p:nvSpPr>
        <p:spPr/>
        <p:txBody>
          <a:bodyPr/>
          <a:lstStyle/>
          <a:p>
            <a:r>
              <a:rPr lang="it-IT" dirty="0" smtClean="0">
                <a:solidFill>
                  <a:schemeClr val="bg1"/>
                </a:solidFill>
              </a:rPr>
              <a:t>2</a:t>
            </a:r>
            <a:endParaRPr lang="it-IT" dirty="0">
              <a:solidFill>
                <a:schemeClr val="bg1"/>
              </a:solidFill>
            </a:endParaRPr>
          </a:p>
        </p:txBody>
      </p:sp>
      <p:sp>
        <p:nvSpPr>
          <p:cNvPr id="4" name="Rectangle 1"/>
          <p:cNvSpPr>
            <a:spLocks noChangeArrowheads="1"/>
          </p:cNvSpPr>
          <p:nvPr/>
        </p:nvSpPr>
        <p:spPr bwMode="auto">
          <a:xfrm>
            <a:off x="1555750" y="187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06625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677768"/>
          </a:xfrm>
        </p:spPr>
        <p:txBody>
          <a:bodyPr>
            <a:normAutofit/>
          </a:bodyPr>
          <a:lstStyle/>
          <a:p>
            <a:pPr algn="ctr"/>
            <a:r>
              <a:rPr lang="it-IT" sz="2400" dirty="0" smtClean="0">
                <a:solidFill>
                  <a:schemeClr val="accent3">
                    <a:lumMod val="75000"/>
                  </a:schemeClr>
                </a:solidFill>
              </a:rPr>
              <a:t>Perché puntare su Internazionalizzazione e R&amp;S?</a:t>
            </a:r>
            <a:endParaRPr lang="it-IT" sz="2400" dirty="0">
              <a:solidFill>
                <a:schemeClr val="accent3">
                  <a:lumMod val="75000"/>
                </a:schemeClr>
              </a:solidFill>
            </a:endParaRPr>
          </a:p>
        </p:txBody>
      </p:sp>
      <p:sp>
        <p:nvSpPr>
          <p:cNvPr id="3" name="Segnaposto contenuto 2"/>
          <p:cNvSpPr>
            <a:spLocks noGrp="1"/>
          </p:cNvSpPr>
          <p:nvPr>
            <p:ph idx="1"/>
          </p:nvPr>
        </p:nvSpPr>
        <p:spPr/>
        <p:txBody>
          <a:bodyPr/>
          <a:lstStyle/>
          <a:p>
            <a:pPr marL="0" indent="0">
              <a:buNone/>
            </a:pP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910" y="1124744"/>
            <a:ext cx="756285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egnaposto piè di pagina 5"/>
          <p:cNvSpPr>
            <a:spLocks noGrp="1"/>
          </p:cNvSpPr>
          <p:nvPr>
            <p:ph type="ftr" sz="quarter" idx="11"/>
          </p:nvPr>
        </p:nvSpPr>
        <p:spPr>
          <a:xfrm>
            <a:off x="1331640" y="6000963"/>
            <a:ext cx="6624736" cy="308358"/>
          </a:xfrm>
        </p:spPr>
        <p:txBody>
          <a:bodyPr/>
          <a:lstStyle/>
          <a:p>
            <a:pPr lvl="0" algn="ctr">
              <a:buClr>
                <a:srgbClr val="F07F09"/>
              </a:buClr>
            </a:pPr>
            <a:r>
              <a:rPr lang="it-IT" sz="1200" b="1" dirty="0" smtClean="0">
                <a:solidFill>
                  <a:schemeClr val="tx1">
                    <a:lumMod val="65000"/>
                    <a:lumOff val="35000"/>
                  </a:schemeClr>
                </a:solidFill>
              </a:rPr>
              <a:t>Enzo Tucci – </a:t>
            </a:r>
            <a:r>
              <a:rPr lang="it-IT" b="1" i="1" dirty="0" smtClean="0">
                <a:solidFill>
                  <a:schemeClr val="tx1">
                    <a:lumMod val="65000"/>
                    <a:lumOff val="35000"/>
                  </a:schemeClr>
                </a:solidFill>
                <a:latin typeface="Times New Roman"/>
                <a:ea typeface="Calibri"/>
              </a:rPr>
              <a:t>Presidente </a:t>
            </a:r>
            <a:r>
              <a:rPr lang="it-IT" i="1" dirty="0" smtClean="0">
                <a:solidFill>
                  <a:schemeClr val="tx1">
                    <a:lumMod val="65000"/>
                    <a:lumOff val="35000"/>
                  </a:schemeClr>
                </a:solidFill>
                <a:latin typeface="Times New Roman"/>
                <a:ea typeface="Calibri"/>
              </a:rPr>
              <a:t>«</a:t>
            </a:r>
            <a:r>
              <a:rPr lang="it-IT" i="1" dirty="0">
                <a:solidFill>
                  <a:schemeClr val="tx1">
                    <a:lumMod val="65000"/>
                    <a:lumOff val="35000"/>
                  </a:schemeClr>
                </a:solidFill>
                <a:latin typeface="Times New Roman"/>
                <a:ea typeface="Calibri"/>
              </a:rPr>
              <a:t>Commissione di Studi “Internazionalizzazione delle Imprese e </a:t>
            </a:r>
            <a:r>
              <a:rPr lang="it-IT" i="1" dirty="0" err="1">
                <a:solidFill>
                  <a:schemeClr val="tx1">
                    <a:lumMod val="65000"/>
                    <a:lumOff val="35000"/>
                  </a:schemeClr>
                </a:solidFill>
                <a:latin typeface="Times New Roman"/>
                <a:ea typeface="Calibri"/>
              </a:rPr>
              <a:t>Sme’S</a:t>
            </a:r>
            <a:r>
              <a:rPr lang="it-IT" i="1" dirty="0">
                <a:solidFill>
                  <a:schemeClr val="tx1">
                    <a:lumMod val="65000"/>
                    <a:lumOff val="35000"/>
                  </a:schemeClr>
                </a:solidFill>
                <a:latin typeface="Times New Roman"/>
                <a:ea typeface="Calibri"/>
              </a:rPr>
              <a:t>» ODCEC </a:t>
            </a:r>
            <a:r>
              <a:rPr lang="it-IT" i="1" dirty="0" smtClean="0">
                <a:solidFill>
                  <a:schemeClr val="tx1">
                    <a:lumMod val="65000"/>
                    <a:lumOff val="35000"/>
                  </a:schemeClr>
                </a:solidFill>
                <a:latin typeface="Times New Roman"/>
                <a:ea typeface="Calibri"/>
              </a:rPr>
              <a:t>Bari</a:t>
            </a:r>
            <a:endParaRPr lang="it-IT" dirty="0">
              <a:solidFill>
                <a:schemeClr val="tx1">
                  <a:lumMod val="65000"/>
                  <a:lumOff val="35000"/>
                </a:schemeClr>
              </a:solidFill>
              <a:latin typeface="Times New Roman"/>
              <a:ea typeface="Calibri"/>
            </a:endParaRPr>
          </a:p>
        </p:txBody>
      </p:sp>
    </p:spTree>
    <p:extLst>
      <p:ext uri="{BB962C8B-B14F-4D97-AF65-F5344CB8AC3E}">
        <p14:creationId xmlns:p14="http://schemas.microsoft.com/office/powerpoint/2010/main" val="167339535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t>Dott. Enzo Tucci - Segretario Nazionale ASFIM - www.asfim.org</a:t>
            </a:r>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7142088" cy="418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01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pPr marL="0" indent="0" algn="ctr">
              <a:buNone/>
            </a:pPr>
            <a:r>
              <a:rPr lang="it-IT" dirty="0" smtClean="0"/>
              <a:t> </a:t>
            </a:r>
          </a:p>
          <a:p>
            <a:pPr marL="0" indent="0" algn="ctr">
              <a:buNone/>
            </a:pPr>
            <a:endParaRPr lang="it-IT" sz="4400" dirty="0">
              <a:solidFill>
                <a:schemeClr val="accent2"/>
              </a:solidFill>
            </a:endParaRPr>
          </a:p>
          <a:p>
            <a:pPr marL="0" indent="0" algn="ctr">
              <a:buNone/>
            </a:pPr>
            <a:r>
              <a:rPr lang="it-IT" sz="4400" dirty="0" smtClean="0">
                <a:solidFill>
                  <a:schemeClr val="accent2"/>
                </a:solidFill>
              </a:rPr>
              <a:t>COSA </a:t>
            </a:r>
            <a:r>
              <a:rPr lang="it-IT" sz="4400" dirty="0">
                <a:solidFill>
                  <a:schemeClr val="accent2"/>
                </a:solidFill>
              </a:rPr>
              <a:t>ACCADE NEL MONDO?</a:t>
            </a:r>
          </a:p>
          <a:p>
            <a:pPr marL="0" indent="0" algn="ctr">
              <a:buNone/>
            </a:pPr>
            <a:r>
              <a:rPr lang="it-IT" sz="4400" dirty="0">
                <a:solidFill>
                  <a:schemeClr val="accent2"/>
                </a:solidFill>
              </a:rPr>
              <a:t>CHI CRESCE?</a:t>
            </a:r>
          </a:p>
          <a:p>
            <a:pPr marL="0" indent="0" algn="ctr">
              <a:buNone/>
            </a:pPr>
            <a:r>
              <a:rPr lang="it-IT" sz="4400" dirty="0">
                <a:solidFill>
                  <a:schemeClr val="accent2"/>
                </a:solidFill>
              </a:rPr>
              <a:t>CHI NO?</a:t>
            </a:r>
          </a:p>
        </p:txBody>
      </p:sp>
      <p:sp>
        <p:nvSpPr>
          <p:cNvPr id="5" name="Segnaposto piè di pagina 5"/>
          <p:cNvSpPr txBox="1">
            <a:spLocks/>
          </p:cNvSpPr>
          <p:nvPr/>
        </p:nvSpPr>
        <p:spPr>
          <a:xfrm>
            <a:off x="1331640" y="6000963"/>
            <a:ext cx="6624736" cy="308358"/>
          </a:xfrm>
          <a:prstGeom prst="rect">
            <a:avLst/>
          </a:prstGeom>
        </p:spPr>
        <p:txBody>
          <a:bodyPr vert="horz" anchor="b"/>
          <a:lstStyle>
            <a:defPPr>
              <a:defRPr lang="it-IT"/>
            </a:defPPr>
            <a:lvl1pPr marL="0" algn="l"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F07F09"/>
              </a:buClr>
            </a:pPr>
            <a:r>
              <a:rPr lang="it-IT" sz="1200" b="1" dirty="0" smtClean="0">
                <a:solidFill>
                  <a:schemeClr val="tx1">
                    <a:lumMod val="65000"/>
                    <a:lumOff val="35000"/>
                  </a:schemeClr>
                </a:solidFill>
              </a:rPr>
              <a:t>Enzo Tucci – </a:t>
            </a:r>
            <a:r>
              <a:rPr lang="it-IT" b="1" i="1" dirty="0" smtClean="0">
                <a:solidFill>
                  <a:schemeClr val="tx1">
                    <a:lumMod val="65000"/>
                    <a:lumOff val="35000"/>
                  </a:schemeClr>
                </a:solidFill>
                <a:latin typeface="Times New Roman"/>
                <a:ea typeface="Calibri"/>
              </a:rPr>
              <a:t>Presidente </a:t>
            </a:r>
            <a:r>
              <a:rPr lang="it-IT" i="1" dirty="0" smtClean="0">
                <a:solidFill>
                  <a:schemeClr val="tx1">
                    <a:lumMod val="65000"/>
                    <a:lumOff val="35000"/>
                  </a:schemeClr>
                </a:solidFill>
                <a:latin typeface="Times New Roman"/>
                <a:ea typeface="Calibri"/>
              </a:rPr>
              <a:t>«Commissione di Studi “Internazionalizzazione delle Imprese e </a:t>
            </a:r>
            <a:r>
              <a:rPr lang="it-IT" i="1" dirty="0" err="1" smtClean="0">
                <a:solidFill>
                  <a:schemeClr val="tx1">
                    <a:lumMod val="65000"/>
                    <a:lumOff val="35000"/>
                  </a:schemeClr>
                </a:solidFill>
                <a:latin typeface="Times New Roman"/>
                <a:ea typeface="Calibri"/>
              </a:rPr>
              <a:t>Sme’S</a:t>
            </a:r>
            <a:r>
              <a:rPr lang="it-IT" i="1" dirty="0" smtClean="0">
                <a:solidFill>
                  <a:schemeClr val="tx1">
                    <a:lumMod val="65000"/>
                    <a:lumOff val="35000"/>
                  </a:schemeClr>
                </a:solidFill>
                <a:latin typeface="Times New Roman"/>
                <a:ea typeface="Calibri"/>
              </a:rPr>
              <a:t>» ODCEC Bari</a:t>
            </a:r>
            <a:endParaRPr lang="it-IT" dirty="0">
              <a:solidFill>
                <a:schemeClr val="tx1">
                  <a:lumMod val="65000"/>
                  <a:lumOff val="35000"/>
                </a:schemeClr>
              </a:solidFill>
              <a:latin typeface="Times New Roman"/>
              <a:ea typeface="Calibri"/>
            </a:endParaRPr>
          </a:p>
        </p:txBody>
      </p:sp>
      <p:pic>
        <p:nvPicPr>
          <p:cNvPr id="6" name="Picture 4" descr="punto interrog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557" y="3501008"/>
            <a:ext cx="2231504" cy="223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195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893792"/>
          </a:xfrm>
        </p:spPr>
        <p:txBody>
          <a:bodyPr>
            <a:normAutofit/>
          </a:bodyPr>
          <a:lstStyle/>
          <a:p>
            <a:pPr algn="just"/>
            <a:r>
              <a:rPr lang="it-IT" sz="1400" b="0" dirty="0" smtClean="0">
                <a:solidFill>
                  <a:schemeClr val="accent3">
                    <a:lumMod val="75000"/>
                  </a:schemeClr>
                </a:solidFill>
              </a:rPr>
              <a:t>Si conferma </a:t>
            </a:r>
            <a:r>
              <a:rPr lang="it-IT" sz="1400" b="0" dirty="0">
                <a:solidFill>
                  <a:schemeClr val="accent3">
                    <a:lumMod val="75000"/>
                  </a:schemeClr>
                </a:solidFill>
              </a:rPr>
              <a:t>la netta divergenza </a:t>
            </a:r>
            <a:r>
              <a:rPr lang="it-IT" sz="1400" b="0" dirty="0" smtClean="0">
                <a:solidFill>
                  <a:schemeClr val="accent3">
                    <a:lumMod val="75000"/>
                  </a:schemeClr>
                </a:solidFill>
              </a:rPr>
              <a:t>tra il continuo e </a:t>
            </a:r>
            <a:r>
              <a:rPr lang="it-IT" sz="1400" b="0" dirty="0">
                <a:solidFill>
                  <a:schemeClr val="accent3">
                    <a:lumMod val="75000"/>
                  </a:schemeClr>
                </a:solidFill>
              </a:rPr>
              <a:t>rapido incremento del </a:t>
            </a:r>
            <a:r>
              <a:rPr lang="it-IT" sz="1400" b="0" dirty="0" err="1">
                <a:solidFill>
                  <a:schemeClr val="accent3">
                    <a:lumMod val="75000"/>
                  </a:schemeClr>
                </a:solidFill>
              </a:rPr>
              <a:t>Pil</a:t>
            </a:r>
            <a:r>
              <a:rPr lang="it-IT" sz="1400" b="0" dirty="0">
                <a:solidFill>
                  <a:schemeClr val="accent3">
                    <a:lumMod val="75000"/>
                  </a:schemeClr>
                </a:solidFill>
              </a:rPr>
              <a:t> reale nei paesi emergenti ed in via di sviluppo (5 </a:t>
            </a:r>
            <a:r>
              <a:rPr lang="it-IT" sz="1400" b="0" dirty="0" smtClean="0">
                <a:solidFill>
                  <a:schemeClr val="accent3">
                    <a:lumMod val="75000"/>
                  </a:schemeClr>
                </a:solidFill>
              </a:rPr>
              <a:t>per cento </a:t>
            </a:r>
            <a:r>
              <a:rPr lang="it-IT" sz="1400" b="0" dirty="0">
                <a:solidFill>
                  <a:schemeClr val="accent3">
                    <a:lumMod val="75000"/>
                  </a:schemeClr>
                </a:solidFill>
              </a:rPr>
              <a:t>nel 2013, in aumento al 5,4 per cento nel 2014) e la relativa debolezza della </a:t>
            </a:r>
            <a:r>
              <a:rPr lang="it-IT" sz="1400" b="0" dirty="0" smtClean="0">
                <a:solidFill>
                  <a:schemeClr val="accent3">
                    <a:lumMod val="75000"/>
                  </a:schemeClr>
                </a:solidFill>
              </a:rPr>
              <a:t>sua dinamica </a:t>
            </a:r>
            <a:r>
              <a:rPr lang="it-IT" sz="1400" b="0" dirty="0">
                <a:solidFill>
                  <a:schemeClr val="accent3">
                    <a:lumMod val="75000"/>
                  </a:schemeClr>
                </a:solidFill>
              </a:rPr>
              <a:t>nei paesi più avanzati (1,2 per cento nel 2013, in accelerazione al 2,1 per cento </a:t>
            </a:r>
            <a:r>
              <a:rPr lang="it-IT" sz="1400" b="0" dirty="0" smtClean="0">
                <a:solidFill>
                  <a:schemeClr val="accent3">
                    <a:lumMod val="75000"/>
                  </a:schemeClr>
                </a:solidFill>
              </a:rPr>
              <a:t>nel 2014.</a:t>
            </a:r>
            <a:endParaRPr lang="it-IT" sz="1400" dirty="0">
              <a:solidFill>
                <a:schemeClr val="accent3">
                  <a:lumMod val="75000"/>
                </a:schemeClr>
              </a:solidFill>
            </a:endParaRPr>
          </a:p>
        </p:txBody>
      </p:sp>
      <p:sp>
        <p:nvSpPr>
          <p:cNvPr id="3" name="Segnaposto contenuto 2"/>
          <p:cNvSpPr>
            <a:spLocks noGrp="1"/>
          </p:cNvSpPr>
          <p:nvPr>
            <p:ph idx="1"/>
          </p:nvPr>
        </p:nvSpPr>
        <p:spPr>
          <a:xfrm>
            <a:off x="502920" y="530352"/>
            <a:ext cx="2360903" cy="4187952"/>
          </a:xfrm>
        </p:spPr>
        <p:txBody>
          <a:bodyPr vert="vert270" anchor="t" anchorCtr="0">
            <a:normAutofit/>
          </a:bodyPr>
          <a:lstStyle/>
          <a:p>
            <a:pPr marL="0" indent="0">
              <a:buNone/>
            </a:pPr>
            <a:r>
              <a:rPr lang="it-IT" sz="3200" dirty="0" smtClean="0">
                <a:solidFill>
                  <a:srgbClr val="0070C0"/>
                </a:solidFill>
                <a:latin typeface="Arial Rounded MT Bold" panose="020F0704030504030204" pitchFamily="34" charset="0"/>
              </a:rPr>
              <a:t>Come va il mondo?</a:t>
            </a:r>
          </a:p>
          <a:p>
            <a:pPr marL="0" indent="0">
              <a:buNone/>
            </a:pPr>
            <a:endParaRPr lang="it-IT"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90519"/>
            <a:ext cx="5832648" cy="4710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egnaposto piè di pagina 5"/>
          <p:cNvSpPr txBox="1">
            <a:spLocks/>
          </p:cNvSpPr>
          <p:nvPr/>
        </p:nvSpPr>
        <p:spPr>
          <a:xfrm>
            <a:off x="1331640" y="6000962"/>
            <a:ext cx="6624736" cy="452373"/>
          </a:xfrm>
          <a:prstGeom prst="rect">
            <a:avLst/>
          </a:prstGeom>
        </p:spPr>
        <p:txBody>
          <a:bodyPr vert="horz" anchor="b"/>
          <a:lstStyle>
            <a:defPPr>
              <a:defRPr lang="it-IT"/>
            </a:defPPr>
            <a:lvl1pPr marL="0" algn="l"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F07F09"/>
              </a:buClr>
            </a:pPr>
            <a:r>
              <a:rPr lang="it-IT" sz="1200" b="1" dirty="0" smtClean="0">
                <a:solidFill>
                  <a:schemeClr val="tx1">
                    <a:lumMod val="65000"/>
                    <a:lumOff val="35000"/>
                  </a:schemeClr>
                </a:solidFill>
              </a:rPr>
              <a:t>Enzo Tucci – </a:t>
            </a:r>
            <a:r>
              <a:rPr lang="it-IT" b="1" i="1" dirty="0" smtClean="0">
                <a:solidFill>
                  <a:schemeClr val="tx1">
                    <a:lumMod val="65000"/>
                    <a:lumOff val="35000"/>
                  </a:schemeClr>
                </a:solidFill>
                <a:latin typeface="Times New Roman"/>
                <a:ea typeface="Calibri"/>
              </a:rPr>
              <a:t>Presidente </a:t>
            </a:r>
            <a:r>
              <a:rPr lang="it-IT" i="1" dirty="0" smtClean="0">
                <a:solidFill>
                  <a:schemeClr val="tx1">
                    <a:lumMod val="65000"/>
                    <a:lumOff val="35000"/>
                  </a:schemeClr>
                </a:solidFill>
                <a:latin typeface="Times New Roman"/>
                <a:ea typeface="Calibri"/>
              </a:rPr>
              <a:t>«Commissione di Studi “Internazionalizzazione delle Imprese e </a:t>
            </a:r>
            <a:r>
              <a:rPr lang="it-IT" i="1" dirty="0" err="1" smtClean="0">
                <a:solidFill>
                  <a:schemeClr val="tx1">
                    <a:lumMod val="65000"/>
                    <a:lumOff val="35000"/>
                  </a:schemeClr>
                </a:solidFill>
                <a:latin typeface="Times New Roman"/>
                <a:ea typeface="Calibri"/>
              </a:rPr>
              <a:t>Sme’S</a:t>
            </a:r>
            <a:r>
              <a:rPr lang="it-IT" i="1" dirty="0" smtClean="0">
                <a:solidFill>
                  <a:schemeClr val="tx1">
                    <a:lumMod val="65000"/>
                    <a:lumOff val="35000"/>
                  </a:schemeClr>
                </a:solidFill>
                <a:latin typeface="Times New Roman"/>
                <a:ea typeface="Calibri"/>
              </a:rPr>
              <a:t>» ODCEC Bari</a:t>
            </a:r>
            <a:endParaRPr lang="it-IT" dirty="0">
              <a:solidFill>
                <a:schemeClr val="tx1">
                  <a:lumMod val="65000"/>
                  <a:lumOff val="35000"/>
                </a:schemeClr>
              </a:solidFill>
              <a:latin typeface="Times New Roman"/>
              <a:ea typeface="Calibri"/>
            </a:endParaRPr>
          </a:p>
        </p:txBody>
      </p:sp>
    </p:spTree>
    <p:extLst>
      <p:ext uri="{BB962C8B-B14F-4D97-AF65-F5344CB8AC3E}">
        <p14:creationId xmlns:p14="http://schemas.microsoft.com/office/powerpoint/2010/main" val="4120259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lgn="ctr">
              <a:buNone/>
            </a:pPr>
            <a:endParaRPr lang="it-IT" sz="4000" b="1" dirty="0" smtClean="0">
              <a:solidFill>
                <a:schemeClr val="accent2"/>
              </a:solidFill>
            </a:endParaRPr>
          </a:p>
          <a:p>
            <a:pPr marL="0" indent="0" algn="ctr">
              <a:buNone/>
            </a:pPr>
            <a:endParaRPr lang="it-IT" sz="4000" b="1" dirty="0">
              <a:solidFill>
                <a:schemeClr val="accent2"/>
              </a:solidFill>
            </a:endParaRPr>
          </a:p>
          <a:p>
            <a:pPr marL="0" indent="0" algn="ctr">
              <a:buNone/>
            </a:pPr>
            <a:endParaRPr lang="it-IT" sz="4000" b="1" dirty="0" smtClean="0">
              <a:solidFill>
                <a:schemeClr val="accent2"/>
              </a:solidFill>
            </a:endParaRPr>
          </a:p>
          <a:p>
            <a:pPr marL="0" indent="0" algn="ctr">
              <a:buNone/>
            </a:pPr>
            <a:r>
              <a:rPr lang="it-IT" sz="4000" b="1" dirty="0" smtClean="0">
                <a:solidFill>
                  <a:schemeClr val="accent2"/>
                </a:solidFill>
              </a:rPr>
              <a:t>INVESTIMENTI </a:t>
            </a:r>
            <a:r>
              <a:rPr lang="it-IT" sz="4000" b="1" dirty="0">
                <a:solidFill>
                  <a:schemeClr val="accent2"/>
                </a:solidFill>
              </a:rPr>
              <a:t>ESTERI IN USCITA</a:t>
            </a:r>
          </a:p>
        </p:txBody>
      </p:sp>
      <p:sp>
        <p:nvSpPr>
          <p:cNvPr id="5" name="Segnaposto piè di pagina 5"/>
          <p:cNvSpPr txBox="1">
            <a:spLocks/>
          </p:cNvSpPr>
          <p:nvPr/>
        </p:nvSpPr>
        <p:spPr>
          <a:xfrm>
            <a:off x="1331640" y="6000963"/>
            <a:ext cx="6624736" cy="308358"/>
          </a:xfrm>
          <a:prstGeom prst="rect">
            <a:avLst/>
          </a:prstGeom>
        </p:spPr>
        <p:txBody>
          <a:bodyPr vert="horz" anchor="b"/>
          <a:lstStyle>
            <a:defPPr>
              <a:defRPr lang="it-IT"/>
            </a:defPPr>
            <a:lvl1pPr marL="0" algn="l"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F07F09"/>
              </a:buClr>
            </a:pPr>
            <a:r>
              <a:rPr lang="it-IT" sz="1200" b="1" dirty="0" smtClean="0">
                <a:solidFill>
                  <a:schemeClr val="tx1">
                    <a:lumMod val="65000"/>
                    <a:lumOff val="35000"/>
                  </a:schemeClr>
                </a:solidFill>
              </a:rPr>
              <a:t>Enzo Tucci – </a:t>
            </a:r>
            <a:r>
              <a:rPr lang="it-IT" b="1" i="1" dirty="0" smtClean="0">
                <a:solidFill>
                  <a:schemeClr val="tx1">
                    <a:lumMod val="65000"/>
                    <a:lumOff val="35000"/>
                  </a:schemeClr>
                </a:solidFill>
                <a:latin typeface="Times New Roman"/>
                <a:ea typeface="Calibri"/>
              </a:rPr>
              <a:t>Presidente </a:t>
            </a:r>
            <a:r>
              <a:rPr lang="it-IT" i="1" dirty="0" smtClean="0">
                <a:solidFill>
                  <a:schemeClr val="tx1">
                    <a:lumMod val="65000"/>
                    <a:lumOff val="35000"/>
                  </a:schemeClr>
                </a:solidFill>
                <a:latin typeface="Times New Roman"/>
                <a:ea typeface="Calibri"/>
              </a:rPr>
              <a:t>«Commissione di Studi “Internazionalizzazione delle Imprese e </a:t>
            </a:r>
            <a:r>
              <a:rPr lang="it-IT" i="1" dirty="0" err="1" smtClean="0">
                <a:solidFill>
                  <a:schemeClr val="tx1">
                    <a:lumMod val="65000"/>
                    <a:lumOff val="35000"/>
                  </a:schemeClr>
                </a:solidFill>
                <a:latin typeface="Times New Roman"/>
                <a:ea typeface="Calibri"/>
              </a:rPr>
              <a:t>Sme’S</a:t>
            </a:r>
            <a:r>
              <a:rPr lang="it-IT" i="1" dirty="0" smtClean="0">
                <a:solidFill>
                  <a:schemeClr val="tx1">
                    <a:lumMod val="65000"/>
                    <a:lumOff val="35000"/>
                  </a:schemeClr>
                </a:solidFill>
                <a:latin typeface="Times New Roman"/>
                <a:ea typeface="Calibri"/>
              </a:rPr>
              <a:t>» ODCEC Bari</a:t>
            </a:r>
            <a:endParaRPr lang="it-IT" dirty="0">
              <a:solidFill>
                <a:schemeClr val="tx1">
                  <a:lumMod val="65000"/>
                  <a:lumOff val="35000"/>
                </a:schemeClr>
              </a:solidFill>
              <a:latin typeface="Times New Roman"/>
              <a:ea typeface="Calibri"/>
            </a:endParaRPr>
          </a:p>
        </p:txBody>
      </p:sp>
    </p:spTree>
    <p:extLst>
      <p:ext uri="{BB962C8B-B14F-4D97-AF65-F5344CB8AC3E}">
        <p14:creationId xmlns:p14="http://schemas.microsoft.com/office/powerpoint/2010/main" val="14054019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pPr marL="0" indent="0" algn="ctr">
              <a:buNone/>
            </a:pPr>
            <a:r>
              <a:rPr lang="it-IT" dirty="0" smtClean="0">
                <a:solidFill>
                  <a:schemeClr val="accent2">
                    <a:lumMod val="75000"/>
                  </a:schemeClr>
                </a:solidFill>
              </a:rPr>
              <a:t>Internazionalizzazione delle imprese Italiane </a:t>
            </a:r>
            <a:endParaRPr lang="it-IT" dirty="0">
              <a:solidFill>
                <a:schemeClr val="accent2">
                  <a:lumMod val="75000"/>
                </a:scheme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740" y="1124744"/>
            <a:ext cx="710445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egnaposto piè di pagina 5"/>
          <p:cNvSpPr txBox="1">
            <a:spLocks/>
          </p:cNvSpPr>
          <p:nvPr/>
        </p:nvSpPr>
        <p:spPr>
          <a:xfrm>
            <a:off x="1219945" y="6000963"/>
            <a:ext cx="6624736" cy="380366"/>
          </a:xfrm>
          <a:prstGeom prst="rect">
            <a:avLst/>
          </a:prstGeom>
        </p:spPr>
        <p:txBody>
          <a:bodyPr vert="horz" anchor="b"/>
          <a:lstStyle>
            <a:defPPr>
              <a:defRPr lang="it-IT"/>
            </a:defPPr>
            <a:lvl1pPr marL="0" algn="l"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F07F09"/>
              </a:buClr>
            </a:pPr>
            <a:r>
              <a:rPr lang="it-IT" sz="1200" b="1" dirty="0" smtClean="0">
                <a:solidFill>
                  <a:schemeClr val="tx1">
                    <a:lumMod val="65000"/>
                    <a:lumOff val="35000"/>
                  </a:schemeClr>
                </a:solidFill>
              </a:rPr>
              <a:t>Enzo Tucci – </a:t>
            </a:r>
            <a:r>
              <a:rPr lang="it-IT" b="1" i="1" dirty="0" smtClean="0">
                <a:solidFill>
                  <a:schemeClr val="tx1">
                    <a:lumMod val="65000"/>
                    <a:lumOff val="35000"/>
                  </a:schemeClr>
                </a:solidFill>
                <a:latin typeface="Times New Roman"/>
                <a:ea typeface="Calibri"/>
              </a:rPr>
              <a:t>Presidente </a:t>
            </a:r>
            <a:r>
              <a:rPr lang="it-IT" i="1" dirty="0" smtClean="0">
                <a:solidFill>
                  <a:schemeClr val="tx1">
                    <a:lumMod val="65000"/>
                    <a:lumOff val="35000"/>
                  </a:schemeClr>
                </a:solidFill>
                <a:latin typeface="Times New Roman"/>
                <a:ea typeface="Calibri"/>
              </a:rPr>
              <a:t>«Commissione di Studi “Internazionalizzazione delle Imprese e </a:t>
            </a:r>
            <a:r>
              <a:rPr lang="it-IT" i="1" dirty="0" err="1" smtClean="0">
                <a:solidFill>
                  <a:schemeClr val="tx1">
                    <a:lumMod val="65000"/>
                    <a:lumOff val="35000"/>
                  </a:schemeClr>
                </a:solidFill>
                <a:latin typeface="Times New Roman"/>
                <a:ea typeface="Calibri"/>
              </a:rPr>
              <a:t>Sme’S</a:t>
            </a:r>
            <a:r>
              <a:rPr lang="it-IT" i="1" dirty="0" smtClean="0">
                <a:solidFill>
                  <a:schemeClr val="tx1">
                    <a:lumMod val="65000"/>
                    <a:lumOff val="35000"/>
                  </a:schemeClr>
                </a:solidFill>
                <a:latin typeface="Times New Roman"/>
                <a:ea typeface="Calibri"/>
              </a:rPr>
              <a:t>» ODCEC Bari</a:t>
            </a:r>
            <a:endParaRPr lang="it-IT" dirty="0">
              <a:solidFill>
                <a:schemeClr val="tx1">
                  <a:lumMod val="65000"/>
                  <a:lumOff val="35000"/>
                </a:schemeClr>
              </a:solidFill>
              <a:latin typeface="Times New Roman"/>
              <a:ea typeface="Calibri"/>
            </a:endParaRPr>
          </a:p>
        </p:txBody>
      </p:sp>
    </p:spTree>
    <p:extLst>
      <p:ext uri="{BB962C8B-B14F-4D97-AF65-F5344CB8AC3E}">
        <p14:creationId xmlns:p14="http://schemas.microsoft.com/office/powerpoint/2010/main" val="12350368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2529</TotalTime>
  <Words>526</Words>
  <Application>Microsoft Office PowerPoint</Application>
  <PresentationFormat>Presentazione su schermo (4:3)</PresentationFormat>
  <Paragraphs>87</Paragraphs>
  <Slides>17</Slides>
  <Notes>0</Notes>
  <HiddenSlides>0</HiddenSlides>
  <MMClips>0</MMClips>
  <ScaleCrop>false</ScaleCrop>
  <HeadingPairs>
    <vt:vector size="4" baseType="variant">
      <vt:variant>
        <vt:lpstr>Tema</vt:lpstr>
      </vt:variant>
      <vt:variant>
        <vt:i4>2</vt:i4>
      </vt:variant>
      <vt:variant>
        <vt:lpstr>Titoli diapositive</vt:lpstr>
      </vt:variant>
      <vt:variant>
        <vt:i4>17</vt:i4>
      </vt:variant>
    </vt:vector>
  </HeadingPairs>
  <TitlesOfParts>
    <vt:vector size="19" baseType="lpstr">
      <vt:lpstr>Astro</vt:lpstr>
      <vt:lpstr>1_Astro</vt:lpstr>
      <vt:lpstr>    LE PMI DELLE COSTRUZIONI  ALLA SFIDA DELL’INTERNAZIONALIZZAZIONE    Bari  11 Aprile 2014   </vt:lpstr>
      <vt:lpstr>Presentazione standard di PowerPoint</vt:lpstr>
      <vt:lpstr>Presentazione standard di PowerPoint</vt:lpstr>
      <vt:lpstr>Perché puntare su Internazionalizzazione e R&amp;S?</vt:lpstr>
      <vt:lpstr>Presentazione standard di PowerPoint</vt:lpstr>
      <vt:lpstr>Presentazione standard di PowerPoint</vt:lpstr>
      <vt:lpstr>Si conferma la netta divergenza tra il continuo e rapido incremento del Pil reale nei paesi emergenti ed in via di sviluppo (5 per cento nel 2013, in aumento al 5,4 per cento nel 2014) e la relativa debolezza della sua dinamica nei paesi più avanzati (1,2 per cento nel 2013, in accelerazione al 2,1 per cento nel 2014.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Modalità di interazione con i mercati esteri</vt:lpstr>
      <vt:lpstr>Presentazione standard di PowerPoint</vt:lpstr>
      <vt:lpstr>     EDILIZIA ITALIANA NEL MONDO 2020</vt:lpstr>
      <vt:lpstr>GRAZIE  PER L’ATTENZIONE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Turismo e Agroalimentare  scenari e possibilità di sviluppo</dc:title>
  <dc:creator>SDT</dc:creator>
  <cp:lastModifiedBy>SDT</cp:lastModifiedBy>
  <cp:revision>137</cp:revision>
  <dcterms:created xsi:type="dcterms:W3CDTF">2013-04-21T09:42:35Z</dcterms:created>
  <dcterms:modified xsi:type="dcterms:W3CDTF">2014-04-16T09:43:11Z</dcterms:modified>
</cp:coreProperties>
</file>